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61" r:id="rId2"/>
    <p:sldId id="329" r:id="rId3"/>
    <p:sldId id="330" r:id="rId4"/>
    <p:sldId id="331" r:id="rId5"/>
    <p:sldId id="332" r:id="rId6"/>
    <p:sldId id="333" r:id="rId7"/>
    <p:sldId id="341" r:id="rId8"/>
    <p:sldId id="340" r:id="rId9"/>
    <p:sldId id="334" r:id="rId10"/>
    <p:sldId id="335" r:id="rId11"/>
    <p:sldId id="339" r:id="rId12"/>
    <p:sldId id="337" r:id="rId13"/>
    <p:sldId id="354" r:id="rId14"/>
    <p:sldId id="353" r:id="rId15"/>
    <p:sldId id="284" r:id="rId16"/>
    <p:sldId id="342" r:id="rId17"/>
    <p:sldId id="285" r:id="rId18"/>
    <p:sldId id="343" r:id="rId19"/>
    <p:sldId id="287" r:id="rId20"/>
    <p:sldId id="288" r:id="rId21"/>
    <p:sldId id="289" r:id="rId22"/>
    <p:sldId id="344" r:id="rId23"/>
    <p:sldId id="291" r:id="rId24"/>
    <p:sldId id="345" r:id="rId25"/>
    <p:sldId id="292" r:id="rId26"/>
    <p:sldId id="346" r:id="rId27"/>
    <p:sldId id="347" r:id="rId28"/>
    <p:sldId id="348" r:id="rId29"/>
    <p:sldId id="349" r:id="rId30"/>
    <p:sldId id="351" r:id="rId31"/>
    <p:sldId id="319" r:id="rId32"/>
    <p:sldId id="323" r:id="rId33"/>
    <p:sldId id="326" r:id="rId34"/>
    <p:sldId id="27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varScale="1">
        <p:scale>
          <a:sx n="87" d="100"/>
          <a:sy n="87" d="100"/>
        </p:scale>
        <p:origin x="660" y="90"/>
      </p:cViewPr>
      <p:guideLst>
        <p:guide orient="horz" pos="2160"/>
        <p:guide pos="3840"/>
      </p:guideLst>
    </p:cSldViewPr>
  </p:slideViewPr>
  <p:outlineViewPr>
    <p:cViewPr>
      <p:scale>
        <a:sx n="33" d="100"/>
        <a:sy n="33" d="100"/>
      </p:scale>
      <p:origin x="0" y="3795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CADE4"/>
                </a:solidFill>
              </a:rPr>
              <a:pPr/>
              <a:t>‹#›</a:t>
            </a:fld>
            <a:endParaRPr lang="en-US" dirty="0">
              <a:solidFill>
                <a:srgbClr val="1CADE4"/>
              </a:solidFill>
            </a:endParaRP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931" y="272914"/>
            <a:ext cx="1997343" cy="801461"/>
          </a:xfrm>
          <a:prstGeom prst="rect">
            <a:avLst/>
          </a:prstGeom>
        </p:spPr>
      </p:pic>
      <p:pic>
        <p:nvPicPr>
          <p:cNvPr id="20" name="Pictur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33449" y="105509"/>
            <a:ext cx="1471515" cy="948310"/>
          </a:xfrm>
          <a:prstGeom prst="rect">
            <a:avLst/>
          </a:prstGeom>
        </p:spPr>
      </p:pic>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36599" y="5254259"/>
            <a:ext cx="3415196" cy="1449977"/>
          </a:xfrm>
          <a:prstGeom prst="rect">
            <a:avLst/>
          </a:prstGeom>
        </p:spPr>
      </p:pic>
      <p:pic>
        <p:nvPicPr>
          <p:cNvPr id="23" name="Picture 2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984984" y="5192665"/>
            <a:ext cx="2371925" cy="1676846"/>
          </a:xfrm>
          <a:prstGeom prst="rect">
            <a:avLst/>
          </a:prstGeom>
        </p:spPr>
      </p:pic>
      <p:pic>
        <p:nvPicPr>
          <p:cNvPr id="25" name="Picture 2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094166" y="274786"/>
            <a:ext cx="1890823" cy="756329"/>
          </a:xfrm>
          <a:prstGeom prst="rect">
            <a:avLst/>
          </a:prstGeom>
        </p:spPr>
      </p:pic>
    </p:spTree>
    <p:extLst>
      <p:ext uri="{BB962C8B-B14F-4D97-AF65-F5344CB8AC3E}">
        <p14:creationId xmlns:p14="http://schemas.microsoft.com/office/powerpoint/2010/main" val="3918448327"/>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2986912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CADE4"/>
                </a:solidFill>
              </a:rPr>
              <a:pPr/>
              <a:t>‹#›</a:t>
            </a:fld>
            <a:endParaRPr lang="en-US" dirty="0">
              <a:solidFill>
                <a:srgbClr val="1CADE4"/>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013226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420878502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CADE4"/>
                </a:solidFill>
              </a:rPr>
              <a:pPr/>
              <a:t>‹#›</a:t>
            </a:fld>
            <a:endParaRPr lang="en-US" dirty="0">
              <a:solidFill>
                <a:srgbClr val="1CADE4"/>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8953742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20379504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1129387969"/>
      </p:ext>
    </p:extLst>
  </p:cSld>
  <p:clrMapOvr>
    <a:masterClrMapping/>
  </p:clrMapOvr>
  <p:transition spd="slow">
    <p:wip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3706998890"/>
      </p:ext>
    </p:extLst>
  </p:cSld>
  <p:clrMapOvr>
    <a:masterClrMapping/>
  </p:clrMapOvr>
  <p:transition spd="slow">
    <p:wip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1770767155"/>
      </p:ext>
    </p:extLst>
  </p:cSld>
  <p:clrMapOvr>
    <a:masterClrMapping/>
  </p:clrMapOvr>
  <p:transition spd="slow">
    <p:wip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979719913"/>
      </p:ext>
    </p:extLst>
  </p:cSld>
  <p:clrMapOvr>
    <a:masterClrMapping/>
  </p:clrMapOvr>
  <p:transition spd="slow">
    <p:wip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4220203664"/>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defTabSz="457200"/>
            <a:fld id="{B61BEF0D-F0BB-DE4B-95CE-6DB70DBA9567}" type="datetimeFigureOut">
              <a:rPr lang="en-US" smtClean="0">
                <a:solidFill>
                  <a:prstClr val="black">
                    <a:tint val="75000"/>
                  </a:prstClr>
                </a:solidFill>
              </a:rPr>
              <a:pPr defTabSz="457200"/>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D57F1E4F-1CFF-5643-939E-217C01CDF565}" type="slidenum">
              <a:rPr lang="en-US" smtClean="0">
                <a:solidFill>
                  <a:srgbClr val="1CADE4"/>
                </a:solidFill>
              </a:rPr>
              <a:pPr defTabSz="457200"/>
              <a:t>‹#›</a:t>
            </a:fld>
            <a:endParaRPr lang="en-US" dirty="0">
              <a:solidFill>
                <a:srgbClr val="1CADE4"/>
              </a:solidFill>
            </a:endParaRPr>
          </a:p>
        </p:txBody>
      </p:sp>
    </p:spTree>
    <p:extLst>
      <p:ext uri="{BB962C8B-B14F-4D97-AF65-F5344CB8AC3E}">
        <p14:creationId xmlns:p14="http://schemas.microsoft.com/office/powerpoint/2010/main" val="3189234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355021258"/>
      </p:ext>
    </p:extLst>
  </p:cSld>
  <p:clrMapOvr>
    <a:masterClrMapping/>
  </p:clrMapOvr>
  <p:transition spd="slow">
    <p:wip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3898253489"/>
      </p:ext>
    </p:extLst>
  </p:cSld>
  <p:clrMapOvr>
    <a:masterClrMapping/>
  </p:clrMapOvr>
  <p:transition spd="slow">
    <p:wip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3146901603"/>
      </p:ext>
    </p:extLst>
  </p:cSld>
  <p:clrMapOvr>
    <a:masterClrMapping/>
  </p:clrMapOvr>
  <p:transition spd="slow">
    <p:wip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2159492162"/>
      </p:ext>
    </p:extLst>
  </p:cSld>
  <p:clrMapOvr>
    <a:masterClrMapping/>
  </p:clrMapOvr>
  <p:transition spd="slow">
    <p:wip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1837846582"/>
      </p:ext>
    </p:extLst>
  </p:cSld>
  <p:clrMapOvr>
    <a:masterClrMapping/>
  </p:clrMapOvr>
  <p:transition spd="slow">
    <p:wip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3246250672"/>
      </p:ext>
    </p:extLst>
  </p:cSld>
  <p:clrMapOvr>
    <a:masterClrMapping/>
  </p:clrMapOvr>
  <p:transition spd="slow">
    <p:wip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1549226771"/>
      </p:ext>
    </p:extLst>
  </p:cSld>
  <p:clrMapOvr>
    <a:masterClrMapping/>
  </p:clrMapOvr>
  <p:transition spd="slow">
    <p:wip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1176326451"/>
      </p:ext>
    </p:extLst>
  </p:cSld>
  <p:clrMapOvr>
    <a:masterClrMapping/>
  </p:clrMapOvr>
  <p:transition spd="slow">
    <p:wip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520260083"/>
      </p:ext>
    </p:extLst>
  </p:cSld>
  <p:clrMapOvr>
    <a:masterClrMapping/>
  </p:clrMapOvr>
  <p:transition spd="slow">
    <p:wip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3274599203"/>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2924535058"/>
      </p:ext>
    </p:extLst>
  </p:cSld>
  <p:clrMapOvr>
    <a:masterClrMapping/>
  </p:clrMapOvr>
  <p:transition spd="slow">
    <p:wip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653468004"/>
      </p:ext>
    </p:extLst>
  </p:cSld>
  <p:clrMapOvr>
    <a:masterClrMapping/>
  </p:clrMapOvr>
  <p:transition spd="slow">
    <p:wip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282877445"/>
      </p:ext>
    </p:extLst>
  </p:cSld>
  <p:clrMapOvr>
    <a:masterClrMapping/>
  </p:clrMapOvr>
  <p:transition spd="slow">
    <p:wip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3567130780"/>
      </p:ext>
    </p:extLst>
  </p:cSld>
  <p:clrMapOvr>
    <a:masterClrMapping/>
  </p:clrMapOvr>
  <p:transition spd="slow">
    <p:wip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3843541304"/>
      </p:ext>
    </p:extLst>
  </p:cSld>
  <p:clrMapOvr>
    <a:masterClrMapping/>
  </p:clrMapOvr>
  <p:transition spd="slow">
    <p:wip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3838242598"/>
      </p:ext>
    </p:extLst>
  </p:cSld>
  <p:clrMapOvr>
    <a:masterClrMapping/>
  </p:clrMapOvr>
  <p:transition spd="slow">
    <p:wip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2337237213"/>
      </p:ext>
    </p:extLst>
  </p:cSld>
  <p:clrMapOvr>
    <a:masterClrMapping/>
  </p:clrMapOvr>
  <p:transition spd="slow">
    <p:wip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278330989"/>
      </p:ext>
    </p:extLst>
  </p:cSld>
  <p:clrMapOvr>
    <a:masterClrMapping/>
  </p:clrMapOvr>
  <p:transition spd="slow">
    <p:wip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1788741867"/>
      </p:ext>
    </p:extLst>
  </p:cSld>
  <p:clrMapOvr>
    <a:masterClrMapping/>
  </p:clrMapOvr>
  <p:transition spd="slow">
    <p:wip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956511851"/>
      </p:ext>
    </p:extLst>
  </p:cSld>
  <p:clrMapOvr>
    <a:masterClrMapping/>
  </p:clrMapOvr>
  <p:transition spd="slow">
    <p:wip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167453669"/>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3494128420"/>
      </p:ext>
    </p:extLst>
  </p:cSld>
  <p:clrMapOvr>
    <a:masterClrMapping/>
  </p:clrMapOvr>
  <p:transition spd="slow">
    <p:wip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1970480438"/>
      </p:ext>
    </p:extLst>
  </p:cSld>
  <p:clrMapOvr>
    <a:masterClrMapping/>
  </p:clrMapOvr>
  <p:transition spd="slow">
    <p:wip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652115785"/>
      </p:ext>
    </p:extLst>
  </p:cSld>
  <p:clrMapOvr>
    <a:masterClrMapping/>
  </p:clrMapOvr>
  <p:transition spd="slow">
    <p:wip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2541670165"/>
      </p:ext>
    </p:extLst>
  </p:cSld>
  <p:clrMapOvr>
    <a:masterClrMapping/>
  </p:clrMapOvr>
  <p:transition spd="slow">
    <p:wip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66730509"/>
      </p:ext>
    </p:extLst>
  </p:cSld>
  <p:clrMapOvr>
    <a:masterClrMapping/>
  </p:clrMapOvr>
  <p:transition spd="slow">
    <p:wip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2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3040309897"/>
      </p:ext>
    </p:extLst>
  </p:cSld>
  <p:clrMapOvr>
    <a:masterClrMapping/>
  </p:clrMapOvr>
  <p:transition spd="slow">
    <p:wip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2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1631461601"/>
      </p:ext>
    </p:extLst>
  </p:cSld>
  <p:clrMapOvr>
    <a:masterClrMapping/>
  </p:clrMapOvr>
  <p:transition spd="slow">
    <p:wip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3853040812"/>
      </p:ext>
    </p:extLst>
  </p:cSld>
  <p:clrMapOvr>
    <a:masterClrMapping/>
  </p:clrMapOvr>
  <p:transition spd="slow">
    <p:wip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2685273735"/>
      </p:ext>
    </p:extLst>
  </p:cSld>
  <p:clrMapOvr>
    <a:masterClrMapping/>
  </p:clrMapOvr>
  <p:transition spd="slow">
    <p:wip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1744120492"/>
      </p:ext>
    </p:extLst>
  </p:cSld>
  <p:clrMapOvr>
    <a:masterClrMapping/>
  </p:clrMapOvr>
  <p:transition spd="slow">
    <p:wip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4192619286"/>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prstClr val="black">
                    <a:tint val="75000"/>
                  </a:prstClr>
                </a:solidFill>
              </a:rPr>
              <a:pPr/>
              <a:t>2/26/2016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2602655745"/>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solidFill>
                  <a:prstClr val="black">
                    <a:tint val="75000"/>
                  </a:prstClr>
                </a:solidFill>
              </a:rPr>
              <a:pPr/>
              <a:t>2/26/2016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259438927"/>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solidFill>
                  <a:prstClr val="black">
                    <a:tint val="75000"/>
                  </a:prstClr>
                </a:solidFill>
              </a:rPr>
              <a:pPr/>
              <a:t>2/26/2016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378268702"/>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solidFill>
                  <a:prstClr val="black">
                    <a:tint val="75000"/>
                  </a:prstClr>
                </a:solidFill>
              </a:rPr>
              <a:pPr/>
              <a:t>2/26/2016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2474689738"/>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prstClr val="black">
                    <a:tint val="75000"/>
                  </a:prstClr>
                </a:solidFill>
              </a:rPr>
              <a:pPr/>
              <a:t>2/26/2016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1CADE4"/>
                </a:solidFill>
              </a:rPr>
              <a:pPr/>
              <a:t>‹#›</a:t>
            </a:fld>
            <a:endParaRPr lang="en-US" dirty="0">
              <a:solidFill>
                <a:srgbClr val="1CADE4"/>
              </a:solidFill>
            </a:endParaRPr>
          </a:p>
        </p:txBody>
      </p:sp>
    </p:spTree>
    <p:extLst>
      <p:ext uri="{BB962C8B-B14F-4D97-AF65-F5344CB8AC3E}">
        <p14:creationId xmlns:p14="http://schemas.microsoft.com/office/powerpoint/2010/main" val="1823268140"/>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smtClean="0">
                <a:solidFill>
                  <a:prstClr val="black">
                    <a:tint val="75000"/>
                  </a:prstClr>
                </a:solidFill>
              </a:rPr>
              <a:pPr defTabSz="457200"/>
              <a:t>2/26/2016</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smtClean="0">
                <a:solidFill>
                  <a:srgbClr val="1CADE4"/>
                </a:solidFill>
              </a:rPr>
              <a:pPr defTabSz="457200"/>
              <a:t>‹#›</a:t>
            </a:fld>
            <a:endParaRPr lang="en-US" dirty="0">
              <a:solidFill>
                <a:srgbClr val="1CADE4"/>
              </a:solidFill>
            </a:endParaRPr>
          </a:p>
        </p:txBody>
      </p:sp>
    </p:spTree>
    <p:extLst>
      <p:ext uri="{BB962C8B-B14F-4D97-AF65-F5344CB8AC3E}">
        <p14:creationId xmlns:p14="http://schemas.microsoft.com/office/powerpoint/2010/main" val="70370796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 id="2147483729" r:id="rId18"/>
    <p:sldLayoutId id="2147483730" r:id="rId19"/>
    <p:sldLayoutId id="2147483731" r:id="rId20"/>
    <p:sldLayoutId id="2147483732" r:id="rId21"/>
    <p:sldLayoutId id="2147483733" r:id="rId22"/>
    <p:sldLayoutId id="2147483734" r:id="rId23"/>
    <p:sldLayoutId id="2147483735" r:id="rId24"/>
    <p:sldLayoutId id="2147483736" r:id="rId25"/>
    <p:sldLayoutId id="2147483737" r:id="rId26"/>
    <p:sldLayoutId id="2147483738" r:id="rId27"/>
    <p:sldLayoutId id="2147483739" r:id="rId28"/>
    <p:sldLayoutId id="2147483740" r:id="rId29"/>
    <p:sldLayoutId id="2147483741" r:id="rId30"/>
    <p:sldLayoutId id="2147483742" r:id="rId31"/>
    <p:sldLayoutId id="2147483743" r:id="rId32"/>
    <p:sldLayoutId id="2147483744" r:id="rId33"/>
    <p:sldLayoutId id="2147483745" r:id="rId34"/>
    <p:sldLayoutId id="2147483746" r:id="rId35"/>
    <p:sldLayoutId id="2147483747" r:id="rId36"/>
    <p:sldLayoutId id="2147483748" r:id="rId37"/>
    <p:sldLayoutId id="2147483749" r:id="rId38"/>
    <p:sldLayoutId id="2147483750" r:id="rId39"/>
    <p:sldLayoutId id="2147483751" r:id="rId40"/>
    <p:sldLayoutId id="2147483752" r:id="rId41"/>
    <p:sldLayoutId id="2147483753" r:id="rId42"/>
    <p:sldLayoutId id="2147483754" r:id="rId43"/>
    <p:sldLayoutId id="2147483755" r:id="rId44"/>
    <p:sldLayoutId id="2147483756" r:id="rId45"/>
    <p:sldLayoutId id="2147483774" r:id="rId46"/>
    <p:sldLayoutId id="2147483775" r:id="rId47"/>
    <p:sldLayoutId id="2147483776" r:id="rId48"/>
    <p:sldLayoutId id="2147483777" r:id="rId49"/>
  </p:sldLayoutIdLst>
  <p:transition spd="slow">
    <p:wip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sr-Latn-RS" sz="4000" dirty="0">
                <a:solidFill>
                  <a:schemeClr val="accent2">
                    <a:lumMod val="50000"/>
                  </a:schemeClr>
                </a:solidFill>
                <a:effectLst>
                  <a:outerShdw blurRad="38100" dist="38100" dir="2700000" algn="tl">
                    <a:srgbClr val="000000">
                      <a:alpha val="43137"/>
                    </a:srgbClr>
                  </a:outerShdw>
                </a:effectLst>
              </a:rPr>
              <a:t>Pobijanje pravnih radnji  stečajnog dužnika </a:t>
            </a:r>
            <a:endParaRPr lang="en-US" sz="4000" dirty="0">
              <a:solidFill>
                <a:schemeClr val="accent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74170740"/>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sr-Latn-RS" dirty="0" smtClean="0"/>
              <a:t> </a:t>
            </a:r>
          </a:p>
          <a:p>
            <a:r>
              <a:rPr lang="sr-Latn-RS" dirty="0" smtClean="0"/>
              <a:t>Aktivna legitimacija</a:t>
            </a:r>
          </a:p>
          <a:p>
            <a:pPr marL="0" indent="0">
              <a:buNone/>
            </a:pPr>
            <a:r>
              <a:rPr lang="sr-Latn-RS" dirty="0" smtClean="0"/>
              <a:t>                       Stečajni </a:t>
            </a:r>
            <a:r>
              <a:rPr lang="sr-Latn-RS" dirty="0"/>
              <a:t>upravnik</a:t>
            </a:r>
          </a:p>
          <a:p>
            <a:pPr marL="0" indent="0">
              <a:buNone/>
            </a:pPr>
            <a:r>
              <a:rPr lang="sr-Latn-RS" dirty="0" smtClean="0"/>
              <a:t>                       Poverioci </a:t>
            </a:r>
            <a:r>
              <a:rPr lang="sr-Latn-RS" dirty="0"/>
              <a:t>utvrđenih potraživanja</a:t>
            </a:r>
          </a:p>
          <a:p>
            <a:pPr marL="0" indent="0">
              <a:buNone/>
            </a:pPr>
            <a:r>
              <a:rPr lang="sr-Latn-RS" dirty="0" smtClean="0"/>
              <a:t>                       Poverioci </a:t>
            </a:r>
            <a:r>
              <a:rPr lang="sr-Latn-RS" dirty="0"/>
              <a:t>osporenih potraživanja koji su </a:t>
            </a:r>
            <a:r>
              <a:rPr lang="sr-Latn-RS" dirty="0" smtClean="0"/>
              <a:t>           			   pokrenuli </a:t>
            </a:r>
            <a:r>
              <a:rPr lang="sr-Latn-RS" dirty="0"/>
              <a:t>parnicu</a:t>
            </a:r>
          </a:p>
          <a:p>
            <a:endParaRPr lang="sr-Latn-RS" dirty="0" smtClean="0"/>
          </a:p>
          <a:p>
            <a:r>
              <a:rPr lang="sr-Latn-RS" dirty="0" smtClean="0"/>
              <a:t>Pasivna legitimacija</a:t>
            </a:r>
          </a:p>
          <a:p>
            <a:pPr marL="0" indent="0">
              <a:buNone/>
            </a:pPr>
            <a:r>
              <a:rPr lang="sr-Latn-RS" dirty="0" smtClean="0"/>
              <a:t>	Po </a:t>
            </a:r>
            <a:r>
              <a:rPr lang="sr-Latn-RS" dirty="0"/>
              <a:t>tužbi za pobijanje pravnih radnji stečajnog dužnika </a:t>
            </a:r>
            <a:r>
              <a:rPr lang="sr-Latn-RS" dirty="0" smtClean="0"/>
              <a:t>	koju </a:t>
            </a:r>
            <a:r>
              <a:rPr lang="sr-Latn-RS" dirty="0"/>
              <a:t>podnose poverioci, uvek je pasivno legitimisan </a:t>
            </a:r>
            <a:r>
              <a:rPr lang="sr-Latn-RS" dirty="0" smtClean="0"/>
              <a:t>	stečajni dužnik</a:t>
            </a:r>
          </a:p>
          <a:p>
            <a:pPr marL="0" indent="0">
              <a:buNone/>
            </a:pPr>
            <a:endParaRPr lang="sr-Latn-RS" dirty="0" smtClean="0"/>
          </a:p>
          <a:p>
            <a:pPr marL="0" indent="0">
              <a:buNone/>
            </a:pPr>
            <a:endParaRPr lang="sr-Latn-RS" dirty="0"/>
          </a:p>
          <a:p>
            <a:endParaRPr lang="sr-Latn-RS" dirty="0"/>
          </a:p>
          <a:p>
            <a:endParaRPr lang="en-US" dirty="0"/>
          </a:p>
        </p:txBody>
      </p:sp>
      <p:sp>
        <p:nvSpPr>
          <p:cNvPr id="3" name="Rectangle 2"/>
          <p:cNvSpPr/>
          <p:nvPr/>
        </p:nvSpPr>
        <p:spPr>
          <a:xfrm>
            <a:off x="3215681" y="1412776"/>
            <a:ext cx="4079329" cy="369332"/>
          </a:xfrm>
          <a:prstGeom prst="rect">
            <a:avLst/>
          </a:prstGeom>
        </p:spPr>
        <p:txBody>
          <a:bodyPr wrap="square">
            <a:spAutoFit/>
          </a:bodyPr>
          <a:lstStyle/>
          <a:p>
            <a:pPr algn="ctr" defTabSz="457200">
              <a:spcBef>
                <a:spcPts val="1000"/>
              </a:spcBef>
              <a:buClr>
                <a:srgbClr val="1CADE4"/>
              </a:buClr>
              <a:buSzPct val="80000"/>
            </a:pPr>
            <a:r>
              <a:rPr lang="sr-Latn-RS" dirty="0">
                <a:solidFill>
                  <a:schemeClr val="accent2">
                    <a:lumMod val="75000"/>
                  </a:schemeClr>
                </a:solidFill>
              </a:rPr>
              <a:t>AKTIVNA I PASIVNA LEGITIMACIJA</a:t>
            </a:r>
            <a:endParaRPr lang="sr-Latn-RS" dirty="0">
              <a:solidFill>
                <a:schemeClr val="accent2">
                  <a:lumMod val="75000"/>
                </a:schemeClr>
              </a:solidFill>
            </a:endParaRPr>
          </a:p>
        </p:txBody>
      </p:sp>
    </p:spTree>
    <p:extLst>
      <p:ext uri="{BB962C8B-B14F-4D97-AF65-F5344CB8AC3E}">
        <p14:creationId xmlns:p14="http://schemas.microsoft.com/office/powerpoint/2010/main" val="919866339"/>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endParaRPr lang="sr-Latn-RS" b="1" dirty="0" smtClean="0"/>
          </a:p>
          <a:p>
            <a:pPr algn="just"/>
            <a:r>
              <a:rPr lang="sr-Latn-RS" b="1" dirty="0" smtClean="0"/>
              <a:t>Posledice </a:t>
            </a:r>
            <a:r>
              <a:rPr lang="en-US" b="1" dirty="0" err="1"/>
              <a:t>uspešnog</a:t>
            </a:r>
            <a:r>
              <a:rPr lang="en-US" b="1" dirty="0"/>
              <a:t> </a:t>
            </a:r>
            <a:r>
              <a:rPr lang="en-US" b="1" dirty="0" err="1"/>
              <a:t>pobijanja</a:t>
            </a:r>
            <a:r>
              <a:rPr lang="en-US" b="1" dirty="0"/>
              <a:t> </a:t>
            </a:r>
            <a:r>
              <a:rPr lang="sr-Latn-RS" b="1" dirty="0" smtClean="0"/>
              <a:t>na stečajnu masu</a:t>
            </a:r>
          </a:p>
          <a:p>
            <a:pPr algn="just"/>
            <a:endParaRPr lang="sr-Latn-RS" dirty="0" smtClean="0"/>
          </a:p>
          <a:p>
            <a:pPr marL="0" indent="0" algn="just">
              <a:buNone/>
            </a:pPr>
            <a:r>
              <a:rPr lang="sr-Latn-RS" dirty="0" smtClean="0"/>
              <a:t>	Pravna radnja odnosno pravni posao koji su pobijeni nemaju dejstva prema stečajnoj masi i protivnik pobijanja je dužan da u stečajnu masu vrati svu imovinsku korist stečenu na osnovu pobijenog posla ili druge radnje</a:t>
            </a:r>
          </a:p>
          <a:p>
            <a:endParaRPr lang="en-US" dirty="0"/>
          </a:p>
        </p:txBody>
      </p:sp>
      <p:sp>
        <p:nvSpPr>
          <p:cNvPr id="3" name="Rectangle 2"/>
          <p:cNvSpPr/>
          <p:nvPr/>
        </p:nvSpPr>
        <p:spPr>
          <a:xfrm>
            <a:off x="2423592" y="983864"/>
            <a:ext cx="5472608" cy="774571"/>
          </a:xfrm>
          <a:prstGeom prst="rect">
            <a:avLst/>
          </a:prstGeom>
        </p:spPr>
        <p:txBody>
          <a:bodyPr wrap="square">
            <a:spAutoFit/>
          </a:bodyPr>
          <a:lstStyle/>
          <a:p>
            <a:pPr algn="ctr" defTabSz="457200">
              <a:spcBef>
                <a:spcPts val="1000"/>
              </a:spcBef>
              <a:buClr>
                <a:srgbClr val="1CADE4"/>
              </a:buClr>
              <a:buSzPct val="80000"/>
            </a:pPr>
            <a:r>
              <a:rPr lang="sr-Latn-RS" b="1" dirty="0">
                <a:solidFill>
                  <a:schemeClr val="accent2">
                    <a:lumMod val="75000"/>
                  </a:schemeClr>
                </a:solidFill>
              </a:rPr>
              <a:t>POSLEDICE POBIJANJA</a:t>
            </a:r>
            <a:endParaRPr lang="en-US" dirty="0">
              <a:solidFill>
                <a:schemeClr val="accent2">
                  <a:lumMod val="75000"/>
                </a:schemeClr>
              </a:solidFill>
            </a:endParaRPr>
          </a:p>
          <a:p>
            <a:pPr algn="ctr" defTabSz="457200">
              <a:spcBef>
                <a:spcPts val="1000"/>
              </a:spcBef>
              <a:buClr>
                <a:srgbClr val="1CADE4"/>
              </a:buClr>
              <a:buSzPct val="80000"/>
            </a:pPr>
            <a:r>
              <a:rPr lang="sr-Cyrl-CS" b="1" dirty="0">
                <a:solidFill>
                  <a:schemeClr val="accent2">
                    <a:lumMod val="75000"/>
                  </a:schemeClr>
                </a:solidFill>
              </a:rPr>
              <a:t>(</a:t>
            </a:r>
            <a:r>
              <a:rPr lang="sr-Latn-RS" b="1" dirty="0">
                <a:solidFill>
                  <a:schemeClr val="accent2">
                    <a:lumMod val="75000"/>
                  </a:schemeClr>
                </a:solidFill>
              </a:rPr>
              <a:t>Član </a:t>
            </a:r>
            <a:r>
              <a:rPr lang="sr-Cyrl-CS" b="1" dirty="0">
                <a:solidFill>
                  <a:schemeClr val="accent2">
                    <a:lumMod val="75000"/>
                  </a:schemeClr>
                </a:solidFill>
              </a:rPr>
              <a:t>130</a:t>
            </a:r>
            <a:r>
              <a:rPr lang="sr-Latn-RS" b="1" dirty="0">
                <a:solidFill>
                  <a:schemeClr val="accent2">
                    <a:lumMod val="75000"/>
                  </a:schemeClr>
                </a:solidFill>
              </a:rPr>
              <a:t> Zakona o stečaju</a:t>
            </a:r>
            <a:r>
              <a:rPr lang="sr-Cyrl-CS" b="1" dirty="0">
                <a:solidFill>
                  <a:schemeClr val="accent2">
                    <a:lumMod val="75000"/>
                  </a:schemeClr>
                </a:solidFill>
              </a:rPr>
              <a:t>)</a:t>
            </a:r>
            <a:endParaRPr lang="en-US" dirty="0">
              <a:solidFill>
                <a:schemeClr val="accent2">
                  <a:lumMod val="75000"/>
                </a:schemeClr>
              </a:solidFill>
            </a:endParaRPr>
          </a:p>
        </p:txBody>
      </p:sp>
    </p:spTree>
    <p:extLst>
      <p:ext uri="{BB962C8B-B14F-4D97-AF65-F5344CB8AC3E}">
        <p14:creationId xmlns:p14="http://schemas.microsoft.com/office/powerpoint/2010/main" val="1927736248"/>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sr-Latn-RS" dirty="0" smtClean="0"/>
          </a:p>
          <a:p>
            <a:endParaRPr lang="sr-Latn-RS" dirty="0"/>
          </a:p>
          <a:p>
            <a:r>
              <a:rPr lang="sr-Latn-RS" b="1" dirty="0" smtClean="0"/>
              <a:t>P</a:t>
            </a:r>
            <a:r>
              <a:rPr lang="en-US" b="1" dirty="0" err="1" smtClean="0"/>
              <a:t>osledice</a:t>
            </a:r>
            <a:r>
              <a:rPr lang="en-US" b="1" dirty="0" smtClean="0"/>
              <a:t> </a:t>
            </a:r>
            <a:r>
              <a:rPr lang="en-US" b="1" dirty="0" err="1"/>
              <a:t>uspešnog</a:t>
            </a:r>
            <a:r>
              <a:rPr lang="en-US" b="1" dirty="0"/>
              <a:t> </a:t>
            </a:r>
            <a:r>
              <a:rPr lang="en-US" b="1" dirty="0" err="1"/>
              <a:t>pobijanja</a:t>
            </a:r>
            <a:r>
              <a:rPr lang="en-US" b="1" dirty="0"/>
              <a:t> </a:t>
            </a:r>
            <a:r>
              <a:rPr lang="en-US" b="1" dirty="0" err="1" smtClean="0"/>
              <a:t>na</a:t>
            </a:r>
            <a:r>
              <a:rPr lang="en-US" b="1" dirty="0" smtClean="0"/>
              <a:t> </a:t>
            </a:r>
            <a:r>
              <a:rPr lang="en-US" b="1" dirty="0" err="1"/>
              <a:t>protivnika</a:t>
            </a:r>
            <a:r>
              <a:rPr lang="en-US" b="1" dirty="0"/>
              <a:t> </a:t>
            </a:r>
            <a:r>
              <a:rPr lang="en-US" b="1" dirty="0" err="1"/>
              <a:t>pobijanja</a:t>
            </a:r>
            <a:r>
              <a:rPr lang="en-US" b="1" dirty="0" smtClean="0"/>
              <a:t>:</a:t>
            </a:r>
            <a:endParaRPr lang="sr-Latn-RS" b="1" dirty="0" smtClean="0"/>
          </a:p>
          <a:p>
            <a:endParaRPr lang="en-US" dirty="0"/>
          </a:p>
          <a:p>
            <a:pPr marL="0" indent="0">
              <a:buNone/>
            </a:pPr>
            <a:r>
              <a:rPr lang="sr-Latn-RS" dirty="0" smtClean="0"/>
              <a:t>	Protivnik </a:t>
            </a:r>
            <a:r>
              <a:rPr lang="sr-Latn-RS" dirty="0"/>
              <a:t>pobijanja, nakon što vrati imovinsku korist iz </a:t>
            </a:r>
            <a:r>
              <a:rPr lang="sr-Latn-RS" dirty="0" smtClean="0"/>
              <a:t>	stava </a:t>
            </a:r>
            <a:r>
              <a:rPr lang="sr-Latn-RS" dirty="0"/>
              <a:t>1 ovog člana, ima pravo da ostvaruje svoje </a:t>
            </a:r>
            <a:r>
              <a:rPr lang="sr-Latn-RS" dirty="0" smtClean="0"/>
              <a:t>	protivpotraživanje </a:t>
            </a:r>
            <a:r>
              <a:rPr lang="sr-Latn-RS" dirty="0"/>
              <a:t>kao stečajni poverilac, podnošenjem </a:t>
            </a:r>
            <a:r>
              <a:rPr lang="sr-Latn-RS" dirty="0" smtClean="0"/>
              <a:t>	naknadne </a:t>
            </a:r>
            <a:r>
              <a:rPr lang="sr-Latn-RS" dirty="0"/>
              <a:t>prijave potraživanja.</a:t>
            </a:r>
            <a:endParaRPr lang="en-US" dirty="0"/>
          </a:p>
          <a:p>
            <a:endParaRPr lang="en-US" dirty="0"/>
          </a:p>
        </p:txBody>
      </p:sp>
      <p:sp>
        <p:nvSpPr>
          <p:cNvPr id="3" name="Rectangle 2"/>
          <p:cNvSpPr/>
          <p:nvPr/>
        </p:nvSpPr>
        <p:spPr>
          <a:xfrm>
            <a:off x="2783633" y="1124745"/>
            <a:ext cx="5182443" cy="774571"/>
          </a:xfrm>
          <a:prstGeom prst="rect">
            <a:avLst/>
          </a:prstGeom>
        </p:spPr>
        <p:txBody>
          <a:bodyPr wrap="square">
            <a:spAutoFit/>
          </a:bodyPr>
          <a:lstStyle/>
          <a:p>
            <a:pPr algn="ctr" defTabSz="457200">
              <a:spcBef>
                <a:spcPts val="1000"/>
              </a:spcBef>
              <a:buClr>
                <a:srgbClr val="1CADE4"/>
              </a:buClr>
              <a:buSzPct val="80000"/>
            </a:pPr>
            <a:r>
              <a:rPr lang="sr-Latn-RS" b="1" dirty="0">
                <a:solidFill>
                  <a:schemeClr val="accent2">
                    <a:lumMod val="75000"/>
                  </a:schemeClr>
                </a:solidFill>
              </a:rPr>
              <a:t>POSLEDICE POBIJANJA</a:t>
            </a:r>
            <a:endParaRPr lang="en-US" dirty="0">
              <a:solidFill>
                <a:schemeClr val="accent2">
                  <a:lumMod val="75000"/>
                </a:schemeClr>
              </a:solidFill>
            </a:endParaRPr>
          </a:p>
          <a:p>
            <a:pPr algn="ctr" defTabSz="457200">
              <a:spcBef>
                <a:spcPts val="1000"/>
              </a:spcBef>
              <a:buClr>
                <a:srgbClr val="1CADE4"/>
              </a:buClr>
              <a:buSzPct val="80000"/>
            </a:pPr>
            <a:r>
              <a:rPr lang="sr-Cyrl-CS" b="1" dirty="0">
                <a:solidFill>
                  <a:schemeClr val="accent2">
                    <a:lumMod val="75000"/>
                  </a:schemeClr>
                </a:solidFill>
              </a:rPr>
              <a:t>(</a:t>
            </a:r>
            <a:r>
              <a:rPr lang="sr-Latn-RS" b="1" dirty="0">
                <a:solidFill>
                  <a:schemeClr val="accent2">
                    <a:lumMod val="75000"/>
                  </a:schemeClr>
                </a:solidFill>
              </a:rPr>
              <a:t>Član </a:t>
            </a:r>
            <a:r>
              <a:rPr lang="sr-Cyrl-CS" b="1" dirty="0">
                <a:solidFill>
                  <a:schemeClr val="accent2">
                    <a:lumMod val="75000"/>
                  </a:schemeClr>
                </a:solidFill>
              </a:rPr>
              <a:t>130</a:t>
            </a:r>
            <a:r>
              <a:rPr lang="sr-Latn-RS" b="1" dirty="0">
                <a:solidFill>
                  <a:schemeClr val="accent2">
                    <a:lumMod val="75000"/>
                  </a:schemeClr>
                </a:solidFill>
              </a:rPr>
              <a:t> Zakona o stečaju</a:t>
            </a:r>
            <a:r>
              <a:rPr lang="sr-Cyrl-CS" b="1" dirty="0">
                <a:solidFill>
                  <a:schemeClr val="accent2">
                    <a:lumMod val="75000"/>
                  </a:schemeClr>
                </a:solidFill>
              </a:rPr>
              <a:t>)</a:t>
            </a:r>
            <a:endParaRPr lang="en-US" dirty="0">
              <a:solidFill>
                <a:schemeClr val="accent2">
                  <a:lumMod val="75000"/>
                </a:schemeClr>
              </a:solidFill>
            </a:endParaRPr>
          </a:p>
        </p:txBody>
      </p:sp>
    </p:spTree>
    <p:extLst>
      <p:ext uri="{BB962C8B-B14F-4D97-AF65-F5344CB8AC3E}">
        <p14:creationId xmlns:p14="http://schemas.microsoft.com/office/powerpoint/2010/main" val="2089036289"/>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RS" dirty="0" smtClean="0"/>
              <a:t>Pravna sredstva za pobijanje:</a:t>
            </a:r>
          </a:p>
          <a:p>
            <a:endParaRPr lang="sr-Latn-RS" dirty="0" smtClean="0"/>
          </a:p>
          <a:p>
            <a:r>
              <a:rPr lang="sr-Latn-RS" dirty="0" smtClean="0"/>
              <a:t>1. </a:t>
            </a:r>
            <a:r>
              <a:rPr lang="en-US" dirty="0" err="1" smtClean="0"/>
              <a:t>Pravni</a:t>
            </a:r>
            <a:r>
              <a:rPr lang="en-US" dirty="0" smtClean="0"/>
              <a:t> </a:t>
            </a:r>
            <a:r>
              <a:rPr lang="en-US" dirty="0" err="1"/>
              <a:t>posao</a:t>
            </a:r>
            <a:r>
              <a:rPr lang="en-US" dirty="0"/>
              <a:t> </a:t>
            </a:r>
            <a:r>
              <a:rPr lang="en-US" dirty="0" err="1"/>
              <a:t>ili</a:t>
            </a:r>
            <a:r>
              <a:rPr lang="en-US" dirty="0"/>
              <a:t> </a:t>
            </a:r>
            <a:r>
              <a:rPr lang="en-US" dirty="0" err="1"/>
              <a:t>pravna</a:t>
            </a:r>
            <a:r>
              <a:rPr lang="en-US" dirty="0"/>
              <a:t> </a:t>
            </a:r>
            <a:r>
              <a:rPr lang="en-US" dirty="0" err="1"/>
              <a:t>radnja</a:t>
            </a:r>
            <a:r>
              <a:rPr lang="en-US" dirty="0"/>
              <a:t> </a:t>
            </a:r>
            <a:r>
              <a:rPr lang="en-US" dirty="0" err="1"/>
              <a:t>stečajnog</a:t>
            </a:r>
            <a:r>
              <a:rPr lang="en-US" dirty="0"/>
              <a:t> </a:t>
            </a:r>
            <a:r>
              <a:rPr lang="en-US" dirty="0" err="1"/>
              <a:t>dužnika</a:t>
            </a:r>
            <a:r>
              <a:rPr lang="en-US" dirty="0"/>
              <a:t> </a:t>
            </a:r>
            <a:r>
              <a:rPr lang="en-US" dirty="0" err="1"/>
              <a:t>pobijaju</a:t>
            </a:r>
            <a:r>
              <a:rPr lang="en-US" dirty="0"/>
              <a:t> se </a:t>
            </a:r>
            <a:r>
              <a:rPr lang="en-US" dirty="0" err="1"/>
              <a:t>tužbom</a:t>
            </a:r>
            <a:r>
              <a:rPr lang="en-US" dirty="0"/>
              <a:t>. </a:t>
            </a:r>
            <a:endParaRPr lang="sr-Latn-RS" dirty="0" smtClean="0"/>
          </a:p>
          <a:p>
            <a:endParaRPr lang="en-US" dirty="0"/>
          </a:p>
          <a:p>
            <a:r>
              <a:rPr lang="sr-Latn-RS" dirty="0" smtClean="0"/>
              <a:t>2. </a:t>
            </a:r>
            <a:r>
              <a:rPr lang="en-US" dirty="0" err="1" smtClean="0"/>
              <a:t>Pravni</a:t>
            </a:r>
            <a:r>
              <a:rPr lang="en-US" dirty="0" smtClean="0"/>
              <a:t> </a:t>
            </a:r>
            <a:r>
              <a:rPr lang="en-US" dirty="0" err="1"/>
              <a:t>posao</a:t>
            </a:r>
            <a:r>
              <a:rPr lang="en-US" dirty="0"/>
              <a:t> </a:t>
            </a:r>
            <a:r>
              <a:rPr lang="en-US" dirty="0" err="1"/>
              <a:t>ili</a:t>
            </a:r>
            <a:r>
              <a:rPr lang="en-US" dirty="0"/>
              <a:t> </a:t>
            </a:r>
            <a:r>
              <a:rPr lang="en-US" dirty="0" err="1"/>
              <a:t>pravna</a:t>
            </a:r>
            <a:r>
              <a:rPr lang="en-US" dirty="0"/>
              <a:t> </a:t>
            </a:r>
            <a:r>
              <a:rPr lang="en-US" dirty="0" err="1"/>
              <a:t>radnja</a:t>
            </a:r>
            <a:r>
              <a:rPr lang="en-US" dirty="0"/>
              <a:t> </a:t>
            </a:r>
            <a:r>
              <a:rPr lang="en-US" dirty="0" err="1"/>
              <a:t>stečajnog</a:t>
            </a:r>
            <a:r>
              <a:rPr lang="en-US" dirty="0"/>
              <a:t> </a:t>
            </a:r>
            <a:r>
              <a:rPr lang="en-US" dirty="0" err="1"/>
              <a:t>dužnika</a:t>
            </a:r>
            <a:r>
              <a:rPr lang="en-US" dirty="0"/>
              <a:t> </a:t>
            </a:r>
            <a:r>
              <a:rPr lang="en-US" dirty="0" err="1"/>
              <a:t>mogu</a:t>
            </a:r>
            <a:r>
              <a:rPr lang="en-US" dirty="0"/>
              <a:t> se </a:t>
            </a:r>
            <a:r>
              <a:rPr lang="en-US" dirty="0" err="1"/>
              <a:t>pobijati</a:t>
            </a:r>
            <a:r>
              <a:rPr lang="en-US" dirty="0"/>
              <a:t> i </a:t>
            </a:r>
            <a:r>
              <a:rPr lang="en-US" dirty="0" err="1"/>
              <a:t>podnošenjem</a:t>
            </a:r>
            <a:r>
              <a:rPr lang="en-US" dirty="0"/>
              <a:t> </a:t>
            </a:r>
            <a:r>
              <a:rPr lang="en-US" dirty="0" err="1"/>
              <a:t>protivtužbe</a:t>
            </a:r>
            <a:r>
              <a:rPr lang="en-US" dirty="0"/>
              <a:t> </a:t>
            </a:r>
            <a:r>
              <a:rPr lang="en-US" dirty="0" err="1"/>
              <a:t>ili</a:t>
            </a:r>
            <a:r>
              <a:rPr lang="en-US" dirty="0"/>
              <a:t> </a:t>
            </a:r>
            <a:r>
              <a:rPr lang="en-US" dirty="0" err="1"/>
              <a:t>prigovora</a:t>
            </a:r>
            <a:r>
              <a:rPr lang="en-US" dirty="0"/>
              <a:t> u </a:t>
            </a:r>
            <a:r>
              <a:rPr lang="en-US" dirty="0" err="1"/>
              <a:t>parnici</a:t>
            </a:r>
            <a:r>
              <a:rPr lang="en-US" dirty="0"/>
              <a:t>, </a:t>
            </a:r>
            <a:endParaRPr lang="sr-Latn-RS" dirty="0" smtClean="0"/>
          </a:p>
          <a:p>
            <a:r>
              <a:rPr lang="en-US" dirty="0" smtClean="0"/>
              <a:t>u </a:t>
            </a:r>
            <a:r>
              <a:rPr lang="en-US" dirty="0" err="1"/>
              <a:t>kom</a:t>
            </a:r>
            <a:r>
              <a:rPr lang="en-US" dirty="0"/>
              <a:t> </a:t>
            </a:r>
            <a:r>
              <a:rPr lang="en-US" dirty="0" err="1"/>
              <a:t>slučaju</a:t>
            </a:r>
            <a:r>
              <a:rPr lang="en-US" dirty="0"/>
              <a:t> ne </a:t>
            </a:r>
            <a:r>
              <a:rPr lang="en-US" dirty="0" err="1"/>
              <a:t>važi</a:t>
            </a:r>
            <a:r>
              <a:rPr lang="en-US" dirty="0"/>
              <a:t> </a:t>
            </a:r>
            <a:r>
              <a:rPr lang="en-US" dirty="0" err="1"/>
              <a:t>rok</a:t>
            </a:r>
            <a:r>
              <a:rPr lang="en-US" dirty="0"/>
              <a:t> </a:t>
            </a:r>
            <a:r>
              <a:rPr lang="en-US" dirty="0" err="1"/>
              <a:t>propisan</a:t>
            </a:r>
            <a:r>
              <a:rPr lang="en-US" dirty="0"/>
              <a:t> u </a:t>
            </a:r>
            <a:r>
              <a:rPr lang="en-US" dirty="0" err="1"/>
              <a:t>članu</a:t>
            </a:r>
            <a:r>
              <a:rPr lang="en-US" dirty="0"/>
              <a:t> 119. </a:t>
            </a:r>
            <a:r>
              <a:rPr lang="en-US" dirty="0" err="1"/>
              <a:t>stav</a:t>
            </a:r>
            <a:r>
              <a:rPr lang="en-US" dirty="0"/>
              <a:t> 4. </a:t>
            </a:r>
            <a:r>
              <a:rPr lang="en-US" dirty="0" err="1"/>
              <a:t>ovog</a:t>
            </a:r>
            <a:r>
              <a:rPr lang="en-US" dirty="0"/>
              <a:t> </a:t>
            </a:r>
            <a:r>
              <a:rPr lang="en-US" dirty="0" err="1"/>
              <a:t>zakona</a:t>
            </a:r>
            <a:r>
              <a:rPr lang="en-US" dirty="0"/>
              <a:t>. </a:t>
            </a:r>
          </a:p>
        </p:txBody>
      </p:sp>
      <p:sp>
        <p:nvSpPr>
          <p:cNvPr id="4" name="Rectangle 3"/>
          <p:cNvSpPr/>
          <p:nvPr/>
        </p:nvSpPr>
        <p:spPr>
          <a:xfrm>
            <a:off x="3431704" y="836713"/>
            <a:ext cx="3960440" cy="774571"/>
          </a:xfrm>
          <a:prstGeom prst="rect">
            <a:avLst/>
          </a:prstGeom>
        </p:spPr>
        <p:txBody>
          <a:bodyPr wrap="square">
            <a:spAutoFit/>
          </a:bodyPr>
          <a:lstStyle/>
          <a:p>
            <a:pPr algn="ctr" defTabSz="457200">
              <a:spcBef>
                <a:spcPts val="1000"/>
              </a:spcBef>
              <a:buClr>
                <a:srgbClr val="1CADE4"/>
              </a:buClr>
              <a:buSzPct val="80000"/>
            </a:pPr>
            <a:r>
              <a:rPr lang="en-US" b="1" dirty="0">
                <a:solidFill>
                  <a:schemeClr val="accent2">
                    <a:lumMod val="75000"/>
                  </a:schemeClr>
                </a:solidFill>
              </a:rPr>
              <a:t>R</a:t>
            </a:r>
            <a:r>
              <a:rPr lang="sr-Latn-RS" b="1" dirty="0">
                <a:solidFill>
                  <a:schemeClr val="accent2">
                    <a:lumMod val="75000"/>
                  </a:schemeClr>
                </a:solidFill>
              </a:rPr>
              <a:t>ADNJE POBIJANJA</a:t>
            </a:r>
            <a:r>
              <a:rPr lang="en-US" b="1" dirty="0">
                <a:solidFill>
                  <a:schemeClr val="accent2">
                    <a:lumMod val="75000"/>
                  </a:schemeClr>
                </a:solidFill>
              </a:rPr>
              <a:t> </a:t>
            </a:r>
            <a:endParaRPr lang="en-US" dirty="0">
              <a:solidFill>
                <a:schemeClr val="accent2">
                  <a:lumMod val="75000"/>
                </a:schemeClr>
              </a:solidFill>
            </a:endParaRPr>
          </a:p>
          <a:p>
            <a:pPr algn="ctr" defTabSz="457200">
              <a:spcBef>
                <a:spcPts val="1000"/>
              </a:spcBef>
              <a:buClr>
                <a:srgbClr val="1CADE4"/>
              </a:buClr>
              <a:buSzPct val="80000"/>
            </a:pPr>
            <a:r>
              <a:rPr lang="sr-Latn-RS" b="1" dirty="0">
                <a:solidFill>
                  <a:schemeClr val="accent2">
                    <a:lumMod val="75000"/>
                  </a:schemeClr>
                </a:solidFill>
              </a:rPr>
              <a:t>(</a:t>
            </a:r>
            <a:r>
              <a:rPr lang="en-US" b="1" dirty="0" err="1">
                <a:solidFill>
                  <a:schemeClr val="accent2">
                    <a:lumMod val="75000"/>
                  </a:schemeClr>
                </a:solidFill>
              </a:rPr>
              <a:t>Član</a:t>
            </a:r>
            <a:r>
              <a:rPr lang="en-US" b="1" dirty="0">
                <a:solidFill>
                  <a:schemeClr val="accent2">
                    <a:lumMod val="75000"/>
                  </a:schemeClr>
                </a:solidFill>
              </a:rPr>
              <a:t> </a:t>
            </a:r>
            <a:r>
              <a:rPr lang="en-US" b="1" dirty="0">
                <a:solidFill>
                  <a:schemeClr val="accent2">
                    <a:lumMod val="75000"/>
                  </a:schemeClr>
                </a:solidFill>
              </a:rPr>
              <a:t>128 </a:t>
            </a:r>
            <a:r>
              <a:rPr lang="sr-Latn-RS" b="1" dirty="0">
                <a:solidFill>
                  <a:schemeClr val="accent2">
                    <a:lumMod val="75000"/>
                  </a:schemeClr>
                </a:solidFill>
              </a:rPr>
              <a:t>Zakona o stečaju)</a:t>
            </a:r>
            <a:endParaRPr lang="en-US" dirty="0">
              <a:solidFill>
                <a:schemeClr val="accent2">
                  <a:lumMod val="75000"/>
                </a:schemeClr>
              </a:solidFill>
            </a:endParaRPr>
          </a:p>
        </p:txBody>
      </p:sp>
    </p:spTree>
    <p:extLst>
      <p:ext uri="{BB962C8B-B14F-4D97-AF65-F5344CB8AC3E}">
        <p14:creationId xmlns:p14="http://schemas.microsoft.com/office/powerpoint/2010/main" val="3371281215"/>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a:p>
            <a:pPr algn="just"/>
            <a:r>
              <a:rPr lang="sr-Latn-RS" dirty="0"/>
              <a:t>Pored zahteva za utvrđivanje nepostojanja potraživanja stečajni upravnik ili poverilac koji je osporio potraživanje drugog poverioca, može da postavi i zahtev za pobijanje pravnih poslova ili radnji stečajnog dužnika</a:t>
            </a:r>
            <a:r>
              <a:rPr lang="sr-Latn-RS" dirty="0" smtClean="0"/>
              <a:t>.</a:t>
            </a:r>
          </a:p>
          <a:p>
            <a:pPr algn="just"/>
            <a:endParaRPr lang="sr-Latn-RS" dirty="0"/>
          </a:p>
          <a:p>
            <a:pPr algn="just"/>
            <a:r>
              <a:rPr lang="sr-Latn-RS" dirty="0" smtClean="0"/>
              <a:t>Zahtevi se moigu podneti istovremeno ujednoj tužbi  </a:t>
            </a:r>
            <a:endParaRPr lang="en-US" dirty="0"/>
          </a:p>
          <a:p>
            <a:endParaRPr lang="en-US" dirty="0"/>
          </a:p>
        </p:txBody>
      </p:sp>
      <p:sp>
        <p:nvSpPr>
          <p:cNvPr id="4" name="Rectangle 3"/>
          <p:cNvSpPr/>
          <p:nvPr/>
        </p:nvSpPr>
        <p:spPr>
          <a:xfrm>
            <a:off x="3058345" y="1397548"/>
            <a:ext cx="4754711" cy="369332"/>
          </a:xfrm>
          <a:prstGeom prst="rect">
            <a:avLst/>
          </a:prstGeom>
        </p:spPr>
        <p:txBody>
          <a:bodyPr wrap="square">
            <a:spAutoFit/>
          </a:bodyPr>
          <a:lstStyle/>
          <a:p>
            <a:pPr algn="ctr" defTabSz="457200">
              <a:spcBef>
                <a:spcPts val="1000"/>
              </a:spcBef>
              <a:buClr>
                <a:srgbClr val="1CADE4"/>
              </a:buClr>
              <a:buSzPct val="80000"/>
            </a:pPr>
            <a:r>
              <a:rPr lang="sr-Latn-RS" b="1" dirty="0">
                <a:solidFill>
                  <a:schemeClr val="accent2">
                    <a:lumMod val="75000"/>
                  </a:schemeClr>
                </a:solidFill>
              </a:rPr>
              <a:t>Član </a:t>
            </a:r>
            <a:r>
              <a:rPr lang="sr-Latn-RS" b="1" dirty="0">
                <a:solidFill>
                  <a:schemeClr val="accent2">
                    <a:lumMod val="75000"/>
                  </a:schemeClr>
                </a:solidFill>
              </a:rPr>
              <a:t>117 </a:t>
            </a:r>
            <a:r>
              <a:rPr lang="sr-Latn-RS" b="1" dirty="0">
                <a:solidFill>
                  <a:schemeClr val="accent2">
                    <a:lumMod val="75000"/>
                  </a:schemeClr>
                </a:solidFill>
              </a:rPr>
              <a:t>stav </a:t>
            </a:r>
            <a:r>
              <a:rPr lang="sr-Latn-RS" b="1" dirty="0">
                <a:solidFill>
                  <a:schemeClr val="accent2">
                    <a:lumMod val="75000"/>
                  </a:schemeClr>
                </a:solidFill>
              </a:rPr>
              <a:t>5 </a:t>
            </a:r>
            <a:r>
              <a:rPr lang="sr-Latn-RS" b="1" dirty="0">
                <a:solidFill>
                  <a:schemeClr val="accent2">
                    <a:lumMod val="75000"/>
                  </a:schemeClr>
                </a:solidFill>
              </a:rPr>
              <a:t>Zakona o stečaju</a:t>
            </a:r>
            <a:endParaRPr lang="en-US" b="1" dirty="0">
              <a:solidFill>
                <a:schemeClr val="accent2">
                  <a:lumMod val="75000"/>
                </a:schemeClr>
              </a:solidFill>
            </a:endParaRPr>
          </a:p>
        </p:txBody>
      </p:sp>
    </p:spTree>
    <p:extLst>
      <p:ext uri="{BB962C8B-B14F-4D97-AF65-F5344CB8AC3E}">
        <p14:creationId xmlns:p14="http://schemas.microsoft.com/office/powerpoint/2010/main" val="2025324822"/>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32002" y="1844825"/>
            <a:ext cx="6447501" cy="4196539"/>
          </a:xfrm>
        </p:spPr>
        <p:txBody>
          <a:bodyPr>
            <a:normAutofit/>
          </a:bodyPr>
          <a:lstStyle/>
          <a:p>
            <a:r>
              <a:rPr lang="en-US" dirty="0" smtClean="0"/>
              <a:t>P</a:t>
            </a:r>
            <a:r>
              <a:rPr lang="sr-Latn-RS" dirty="0" smtClean="0"/>
              <a:t>obija se</a:t>
            </a:r>
            <a:r>
              <a:rPr lang="en-US" dirty="0" err="1" smtClean="0"/>
              <a:t>ravni</a:t>
            </a:r>
            <a:r>
              <a:rPr lang="en-US" dirty="0" smtClean="0"/>
              <a:t> </a:t>
            </a:r>
            <a:r>
              <a:rPr lang="en-US" dirty="0" err="1"/>
              <a:t>posao</a:t>
            </a:r>
            <a:r>
              <a:rPr lang="en-US" dirty="0"/>
              <a:t> </a:t>
            </a:r>
            <a:r>
              <a:rPr lang="en-US" dirty="0" err="1"/>
              <a:t>ili</a:t>
            </a:r>
            <a:r>
              <a:rPr lang="en-US" dirty="0"/>
              <a:t> </a:t>
            </a:r>
            <a:r>
              <a:rPr lang="en-US" dirty="0" err="1"/>
              <a:t>druga</a:t>
            </a:r>
            <a:r>
              <a:rPr lang="en-US" dirty="0"/>
              <a:t> </a:t>
            </a:r>
            <a:r>
              <a:rPr lang="en-US" dirty="0" err="1"/>
              <a:t>pravna</a:t>
            </a:r>
            <a:r>
              <a:rPr lang="en-US" dirty="0"/>
              <a:t> </a:t>
            </a:r>
            <a:r>
              <a:rPr lang="en-US" dirty="0" err="1"/>
              <a:t>radnja</a:t>
            </a:r>
            <a:r>
              <a:rPr lang="en-US" dirty="0"/>
              <a:t> </a:t>
            </a:r>
            <a:endParaRPr lang="sr-Latn-RS" dirty="0" smtClean="0"/>
          </a:p>
          <a:p>
            <a:r>
              <a:rPr lang="en-US" dirty="0" err="1" smtClean="0"/>
              <a:t>preduzeti</a:t>
            </a:r>
            <a:r>
              <a:rPr lang="en-US" dirty="0" smtClean="0"/>
              <a:t> </a:t>
            </a:r>
            <a:r>
              <a:rPr lang="en-US" dirty="0"/>
              <a:t>u </a:t>
            </a:r>
            <a:r>
              <a:rPr lang="en-US" dirty="0" err="1"/>
              <a:t>poslednjih</a:t>
            </a:r>
            <a:r>
              <a:rPr lang="en-US" dirty="0"/>
              <a:t> </a:t>
            </a:r>
            <a:r>
              <a:rPr lang="en-US" dirty="0" err="1"/>
              <a:t>šest</a:t>
            </a:r>
            <a:r>
              <a:rPr lang="en-US" dirty="0"/>
              <a:t> </a:t>
            </a:r>
            <a:r>
              <a:rPr lang="en-US" dirty="0" err="1"/>
              <a:t>meseci</a:t>
            </a:r>
            <a:r>
              <a:rPr lang="en-US" dirty="0"/>
              <a:t> pre </a:t>
            </a:r>
            <a:r>
              <a:rPr lang="en-US" dirty="0" err="1"/>
              <a:t>podnošenja</a:t>
            </a:r>
            <a:r>
              <a:rPr lang="en-US" dirty="0"/>
              <a:t> </a:t>
            </a:r>
            <a:r>
              <a:rPr lang="en-US" dirty="0" err="1"/>
              <a:t>predloga</a:t>
            </a:r>
            <a:r>
              <a:rPr lang="en-US" dirty="0"/>
              <a:t> </a:t>
            </a:r>
            <a:r>
              <a:rPr lang="en-US" dirty="0" err="1"/>
              <a:t>za</a:t>
            </a:r>
            <a:r>
              <a:rPr lang="en-US" dirty="0"/>
              <a:t> </a:t>
            </a:r>
            <a:r>
              <a:rPr lang="en-US" dirty="0" err="1"/>
              <a:t>pokretanje</a:t>
            </a:r>
            <a:r>
              <a:rPr lang="en-US" dirty="0"/>
              <a:t> </a:t>
            </a:r>
            <a:r>
              <a:rPr lang="en-US" dirty="0" err="1"/>
              <a:t>stečajnog</a:t>
            </a:r>
            <a:r>
              <a:rPr lang="en-US" dirty="0"/>
              <a:t> </a:t>
            </a:r>
            <a:r>
              <a:rPr lang="en-US" dirty="0" err="1"/>
              <a:t>postupka</a:t>
            </a:r>
            <a:r>
              <a:rPr lang="en-US" dirty="0" smtClean="0"/>
              <a:t>,</a:t>
            </a:r>
            <a:endParaRPr lang="sr-Latn-RS" dirty="0" smtClean="0"/>
          </a:p>
          <a:p>
            <a:r>
              <a:rPr lang="en-US" dirty="0" err="1" smtClean="0"/>
              <a:t>kojima</a:t>
            </a:r>
            <a:r>
              <a:rPr lang="en-US" dirty="0" smtClean="0"/>
              <a:t> </a:t>
            </a:r>
            <a:r>
              <a:rPr lang="en-US" dirty="0"/>
              <a:t>se </a:t>
            </a:r>
            <a:r>
              <a:rPr lang="en-US" dirty="0" err="1"/>
              <a:t>jednom</a:t>
            </a:r>
            <a:r>
              <a:rPr lang="en-US" dirty="0"/>
              <a:t> </a:t>
            </a:r>
            <a:r>
              <a:rPr lang="en-US" dirty="0" err="1"/>
              <a:t>poveriocu</a:t>
            </a:r>
            <a:r>
              <a:rPr lang="en-US" dirty="0"/>
              <a:t> </a:t>
            </a:r>
            <a:r>
              <a:rPr lang="en-US" dirty="0" err="1"/>
              <a:t>pruža</a:t>
            </a:r>
            <a:r>
              <a:rPr lang="en-US" dirty="0"/>
              <a:t> </a:t>
            </a:r>
            <a:r>
              <a:rPr lang="en-US" dirty="0" err="1"/>
              <a:t>obezbeđenje</a:t>
            </a:r>
            <a:r>
              <a:rPr lang="en-US" dirty="0"/>
              <a:t> </a:t>
            </a:r>
            <a:r>
              <a:rPr lang="en-US" dirty="0" err="1"/>
              <a:t>ili</a:t>
            </a:r>
            <a:r>
              <a:rPr lang="en-US" dirty="0"/>
              <a:t> </a:t>
            </a:r>
            <a:r>
              <a:rPr lang="en-US" dirty="0" err="1"/>
              <a:t>daje</a:t>
            </a:r>
            <a:r>
              <a:rPr lang="en-US" dirty="0"/>
              <a:t> </a:t>
            </a:r>
            <a:r>
              <a:rPr lang="en-US" dirty="0" err="1"/>
              <a:t>namirenje</a:t>
            </a:r>
            <a:r>
              <a:rPr lang="en-US" dirty="0"/>
              <a:t> </a:t>
            </a:r>
            <a:r>
              <a:rPr lang="en-US" dirty="0" err="1"/>
              <a:t>na</a:t>
            </a:r>
            <a:r>
              <a:rPr lang="en-US" dirty="0"/>
              <a:t> </a:t>
            </a:r>
            <a:r>
              <a:rPr lang="en-US" dirty="0" err="1"/>
              <a:t>način</a:t>
            </a:r>
            <a:r>
              <a:rPr lang="en-US" dirty="0"/>
              <a:t> i u </a:t>
            </a:r>
            <a:r>
              <a:rPr lang="en-US" dirty="0" err="1"/>
              <a:t>vreme</a:t>
            </a:r>
            <a:r>
              <a:rPr lang="en-US" dirty="0"/>
              <a:t> </a:t>
            </a:r>
            <a:r>
              <a:rPr lang="en-US" dirty="0" err="1"/>
              <a:t>koji</a:t>
            </a:r>
            <a:r>
              <a:rPr lang="en-US" dirty="0"/>
              <a:t> </a:t>
            </a:r>
            <a:r>
              <a:rPr lang="en-US" dirty="0" err="1"/>
              <a:t>su</a:t>
            </a:r>
            <a:r>
              <a:rPr lang="en-US" dirty="0"/>
              <a:t> u </a:t>
            </a:r>
            <a:r>
              <a:rPr lang="en-US" dirty="0" err="1"/>
              <a:t>skladu</a:t>
            </a:r>
            <a:r>
              <a:rPr lang="en-US" dirty="0"/>
              <a:t> </a:t>
            </a:r>
            <a:r>
              <a:rPr lang="en-US" dirty="0" err="1"/>
              <a:t>sa</a:t>
            </a:r>
            <a:r>
              <a:rPr lang="en-US" dirty="0"/>
              <a:t> </a:t>
            </a:r>
            <a:r>
              <a:rPr lang="en-US" dirty="0" err="1"/>
              <a:t>sadržinom</a:t>
            </a:r>
            <a:r>
              <a:rPr lang="en-US" dirty="0"/>
              <a:t> </a:t>
            </a:r>
            <a:r>
              <a:rPr lang="en-US" dirty="0" err="1"/>
              <a:t>njegovog</a:t>
            </a:r>
            <a:r>
              <a:rPr lang="en-US" dirty="0"/>
              <a:t> </a:t>
            </a:r>
            <a:r>
              <a:rPr lang="en-US" dirty="0" err="1"/>
              <a:t>prava</a:t>
            </a:r>
            <a:r>
              <a:rPr lang="en-US" dirty="0"/>
              <a:t> </a:t>
            </a:r>
            <a:endParaRPr lang="sr-Latn-RS" dirty="0" smtClean="0"/>
          </a:p>
          <a:p>
            <a:r>
              <a:rPr lang="sr-Latn-RS" dirty="0" smtClean="0"/>
              <a:t>Uslovi: </a:t>
            </a:r>
            <a:r>
              <a:rPr lang="en-US" dirty="0" smtClean="0"/>
              <a:t> </a:t>
            </a:r>
            <a:r>
              <a:rPr lang="en-US" dirty="0" err="1"/>
              <a:t>ako</a:t>
            </a:r>
            <a:r>
              <a:rPr lang="en-US" dirty="0"/>
              <a:t> </a:t>
            </a:r>
            <a:r>
              <a:rPr lang="en-US" dirty="0" smtClean="0"/>
              <a:t>je</a:t>
            </a:r>
            <a:endParaRPr lang="sr-Latn-RS" dirty="0" smtClean="0"/>
          </a:p>
          <a:p>
            <a:r>
              <a:rPr lang="en-US" dirty="0" smtClean="0"/>
              <a:t> </a:t>
            </a:r>
            <a:r>
              <a:rPr lang="en-US" dirty="0"/>
              <a:t>u </a:t>
            </a:r>
            <a:r>
              <a:rPr lang="en-US" dirty="0" err="1"/>
              <a:t>vreme</a:t>
            </a:r>
            <a:r>
              <a:rPr lang="en-US" dirty="0"/>
              <a:t> </a:t>
            </a:r>
            <a:r>
              <a:rPr lang="en-US" dirty="0" err="1"/>
              <a:t>kada</a:t>
            </a:r>
            <a:r>
              <a:rPr lang="en-US" dirty="0"/>
              <a:t> </a:t>
            </a:r>
            <a:r>
              <a:rPr lang="en-US" dirty="0" err="1"/>
              <a:t>su</a:t>
            </a:r>
            <a:r>
              <a:rPr lang="en-US" dirty="0"/>
              <a:t> </a:t>
            </a:r>
            <a:r>
              <a:rPr lang="en-US" dirty="0" err="1"/>
              <a:t>preduzeti</a:t>
            </a:r>
            <a:r>
              <a:rPr lang="en-US" dirty="0"/>
              <a:t> </a:t>
            </a:r>
            <a:r>
              <a:rPr lang="en-US" dirty="0" err="1"/>
              <a:t>stečajni</a:t>
            </a:r>
            <a:r>
              <a:rPr lang="en-US" dirty="0"/>
              <a:t> </a:t>
            </a:r>
            <a:r>
              <a:rPr lang="en-US" dirty="0" err="1"/>
              <a:t>dužnik</a:t>
            </a:r>
            <a:r>
              <a:rPr lang="en-US" dirty="0"/>
              <a:t> bio </a:t>
            </a:r>
            <a:r>
              <a:rPr lang="en-US" dirty="0" err="1"/>
              <a:t>nesposoban</a:t>
            </a:r>
            <a:r>
              <a:rPr lang="en-US" dirty="0"/>
              <a:t> </a:t>
            </a:r>
            <a:r>
              <a:rPr lang="en-US" dirty="0" err="1"/>
              <a:t>za</a:t>
            </a:r>
            <a:r>
              <a:rPr lang="en-US" dirty="0"/>
              <a:t> </a:t>
            </a:r>
            <a:r>
              <a:rPr lang="en-US" dirty="0" err="1"/>
              <a:t>plaćanje</a:t>
            </a:r>
            <a:r>
              <a:rPr lang="en-US" dirty="0" smtClean="0"/>
              <a:t>,</a:t>
            </a:r>
            <a:endParaRPr lang="sr-Latn-RS" dirty="0" smtClean="0"/>
          </a:p>
          <a:p>
            <a:r>
              <a:rPr lang="en-US" dirty="0" smtClean="0"/>
              <a:t>a </a:t>
            </a:r>
            <a:r>
              <a:rPr lang="en-US" dirty="0" err="1"/>
              <a:t>poverilac</a:t>
            </a:r>
            <a:r>
              <a:rPr lang="en-US" dirty="0"/>
              <a:t> je </a:t>
            </a:r>
            <a:r>
              <a:rPr lang="en-US" dirty="0" err="1"/>
              <a:t>znao</a:t>
            </a:r>
            <a:r>
              <a:rPr lang="en-US" dirty="0"/>
              <a:t> </a:t>
            </a:r>
            <a:r>
              <a:rPr lang="en-US" dirty="0" err="1"/>
              <a:t>ili</a:t>
            </a:r>
            <a:r>
              <a:rPr lang="en-US" dirty="0"/>
              <a:t> </a:t>
            </a:r>
            <a:r>
              <a:rPr lang="en-US" dirty="0" err="1"/>
              <a:t>morao</a:t>
            </a:r>
            <a:r>
              <a:rPr lang="en-US" dirty="0"/>
              <a:t> </a:t>
            </a:r>
            <a:r>
              <a:rPr lang="en-US" dirty="0" err="1"/>
              <a:t>znati</a:t>
            </a:r>
            <a:r>
              <a:rPr lang="en-US" dirty="0"/>
              <a:t> </a:t>
            </a:r>
            <a:r>
              <a:rPr lang="en-US" dirty="0" err="1"/>
              <a:t>za</a:t>
            </a:r>
            <a:r>
              <a:rPr lang="en-US" dirty="0"/>
              <a:t> </a:t>
            </a:r>
            <a:r>
              <a:rPr lang="en-US" dirty="0" err="1"/>
              <a:t>njegovu</a:t>
            </a:r>
            <a:r>
              <a:rPr lang="en-US" dirty="0"/>
              <a:t> </a:t>
            </a:r>
            <a:r>
              <a:rPr lang="en-US" dirty="0" err="1"/>
              <a:t>nesposobnost</a:t>
            </a:r>
            <a:r>
              <a:rPr lang="en-US" dirty="0"/>
              <a:t> </a:t>
            </a:r>
            <a:r>
              <a:rPr lang="en-US" dirty="0" err="1"/>
              <a:t>plaćanja</a:t>
            </a:r>
            <a:r>
              <a:rPr lang="en-US" dirty="0"/>
              <a:t>. </a:t>
            </a:r>
          </a:p>
          <a:p>
            <a:endParaRPr lang="en-US" dirty="0"/>
          </a:p>
        </p:txBody>
      </p:sp>
      <p:sp>
        <p:nvSpPr>
          <p:cNvPr id="3" name="Rectangle 2"/>
          <p:cNvSpPr/>
          <p:nvPr/>
        </p:nvSpPr>
        <p:spPr>
          <a:xfrm>
            <a:off x="3359696" y="556342"/>
            <a:ext cx="3960440" cy="885371"/>
          </a:xfrm>
          <a:prstGeom prst="rect">
            <a:avLst/>
          </a:prstGeom>
        </p:spPr>
        <p:txBody>
          <a:bodyPr wrap="square">
            <a:spAutoFit/>
          </a:bodyPr>
          <a:lstStyle/>
          <a:p>
            <a:pPr algn="ctr" defTabSz="457200">
              <a:lnSpc>
                <a:spcPct val="120000"/>
              </a:lnSpc>
              <a:spcBef>
                <a:spcPts val="1000"/>
              </a:spcBef>
              <a:buClr>
                <a:srgbClr val="1CADE4"/>
              </a:buClr>
              <a:buSzPct val="80000"/>
            </a:pPr>
            <a:r>
              <a:rPr lang="sr-Latn-RS" b="1" dirty="0">
                <a:solidFill>
                  <a:schemeClr val="accent2">
                    <a:lumMod val="75000"/>
                  </a:schemeClr>
                </a:solidFill>
              </a:rPr>
              <a:t>UOBIČAJENO NAMIRENJE</a:t>
            </a:r>
            <a:endParaRPr lang="en-US" dirty="0">
              <a:solidFill>
                <a:schemeClr val="accent2">
                  <a:lumMod val="75000"/>
                </a:schemeClr>
              </a:solidFill>
            </a:endParaRPr>
          </a:p>
          <a:p>
            <a:pPr algn="ctr" defTabSz="457200">
              <a:lnSpc>
                <a:spcPct val="120000"/>
              </a:lnSpc>
              <a:spcBef>
                <a:spcPts val="1000"/>
              </a:spcBef>
              <a:buClr>
                <a:srgbClr val="1CADE4"/>
              </a:buClr>
              <a:buSzPct val="80000"/>
            </a:pPr>
            <a:r>
              <a:rPr lang="sr-Latn-RS" b="1" dirty="0">
                <a:solidFill>
                  <a:schemeClr val="accent2">
                    <a:lumMod val="75000"/>
                  </a:schemeClr>
                </a:solidFill>
              </a:rPr>
              <a:t>	</a:t>
            </a:r>
            <a:r>
              <a:rPr lang="sr-Cyrl-CS" b="1" dirty="0">
                <a:solidFill>
                  <a:schemeClr val="accent2">
                    <a:lumMod val="75000"/>
                  </a:schemeClr>
                </a:solidFill>
              </a:rPr>
              <a:t>(</a:t>
            </a:r>
            <a:r>
              <a:rPr lang="sr-Latn-RS" b="1" dirty="0">
                <a:solidFill>
                  <a:schemeClr val="accent2">
                    <a:lumMod val="75000"/>
                  </a:schemeClr>
                </a:solidFill>
              </a:rPr>
              <a:t>Član</a:t>
            </a:r>
            <a:r>
              <a:rPr lang="sr-Cyrl-CS" b="1" dirty="0">
                <a:solidFill>
                  <a:schemeClr val="accent2">
                    <a:lumMod val="75000"/>
                  </a:schemeClr>
                </a:solidFill>
              </a:rPr>
              <a:t> </a:t>
            </a:r>
            <a:r>
              <a:rPr lang="sr-Cyrl-CS" b="1" dirty="0">
                <a:solidFill>
                  <a:schemeClr val="accent2">
                    <a:lumMod val="75000"/>
                  </a:schemeClr>
                </a:solidFill>
              </a:rPr>
              <a:t>120 </a:t>
            </a:r>
            <a:r>
              <a:rPr lang="sr-Latn-RS" b="1" dirty="0">
                <a:solidFill>
                  <a:schemeClr val="accent2">
                    <a:lumMod val="75000"/>
                  </a:schemeClr>
                </a:solidFill>
              </a:rPr>
              <a:t>Zakona o stečaju)</a:t>
            </a:r>
            <a:endParaRPr lang="en-US" dirty="0">
              <a:solidFill>
                <a:schemeClr val="accent2">
                  <a:lumMod val="75000"/>
                </a:schemeClr>
              </a:solidFill>
            </a:endParaRPr>
          </a:p>
        </p:txBody>
      </p:sp>
    </p:spTree>
    <p:extLst>
      <p:ext uri="{BB962C8B-B14F-4D97-AF65-F5344CB8AC3E}">
        <p14:creationId xmlns:p14="http://schemas.microsoft.com/office/powerpoint/2010/main" val="895992509"/>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32002" y="1628801"/>
            <a:ext cx="6447501" cy="4412563"/>
          </a:xfrm>
        </p:spPr>
        <p:txBody>
          <a:bodyPr>
            <a:normAutofit fontScale="92500" lnSpcReduction="10000"/>
          </a:bodyPr>
          <a:lstStyle/>
          <a:p>
            <a:pPr lvl="0" algn="ctr">
              <a:lnSpc>
                <a:spcPct val="120000"/>
              </a:lnSpc>
              <a:buClr>
                <a:srgbClr val="1CADE4"/>
              </a:buClr>
            </a:pPr>
            <a:r>
              <a:rPr lang="en-US" dirty="0" err="1" smtClean="0"/>
              <a:t>kada</a:t>
            </a:r>
            <a:r>
              <a:rPr lang="en-US" dirty="0" smtClean="0"/>
              <a:t> </a:t>
            </a:r>
            <a:r>
              <a:rPr lang="en-US" dirty="0" err="1"/>
              <a:t>su</a:t>
            </a:r>
            <a:r>
              <a:rPr lang="en-US" dirty="0"/>
              <a:t> </a:t>
            </a:r>
            <a:r>
              <a:rPr lang="en-US" dirty="0" err="1"/>
              <a:t>preduzeti</a:t>
            </a:r>
            <a:r>
              <a:rPr lang="en-US" dirty="0"/>
              <a:t> </a:t>
            </a:r>
            <a:r>
              <a:rPr lang="en-US" dirty="0" err="1"/>
              <a:t>posle</a:t>
            </a:r>
            <a:r>
              <a:rPr lang="en-US" dirty="0"/>
              <a:t> </a:t>
            </a:r>
            <a:r>
              <a:rPr lang="en-US" dirty="0" err="1"/>
              <a:t>podnošenja</a:t>
            </a:r>
            <a:r>
              <a:rPr lang="en-US" dirty="0"/>
              <a:t> </a:t>
            </a:r>
            <a:r>
              <a:rPr lang="en-US" dirty="0" err="1"/>
              <a:t>predloga</a:t>
            </a:r>
            <a:r>
              <a:rPr lang="en-US" dirty="0"/>
              <a:t> </a:t>
            </a:r>
            <a:r>
              <a:rPr lang="en-US" dirty="0" err="1"/>
              <a:t>za</a:t>
            </a:r>
            <a:r>
              <a:rPr lang="en-US" dirty="0"/>
              <a:t> </a:t>
            </a:r>
            <a:r>
              <a:rPr lang="en-US" dirty="0" err="1"/>
              <a:t>pokretanje</a:t>
            </a:r>
            <a:r>
              <a:rPr lang="en-US" dirty="0"/>
              <a:t> </a:t>
            </a:r>
            <a:r>
              <a:rPr lang="en-US" dirty="0" err="1"/>
              <a:t>stečajnog</a:t>
            </a:r>
            <a:r>
              <a:rPr lang="en-US" dirty="0"/>
              <a:t> </a:t>
            </a:r>
            <a:r>
              <a:rPr lang="en-US" dirty="0" err="1" smtClean="0"/>
              <a:t>postupka</a:t>
            </a:r>
            <a:r>
              <a:rPr lang="sr-Latn-RS" dirty="0" smtClean="0"/>
              <a:t> -</a:t>
            </a:r>
            <a:r>
              <a:rPr lang="en-US" dirty="0" smtClean="0"/>
              <a:t> </a:t>
            </a:r>
            <a:r>
              <a:rPr lang="en-US" dirty="0" err="1"/>
              <a:t>ako</a:t>
            </a:r>
            <a:r>
              <a:rPr lang="en-US" dirty="0"/>
              <a:t> je </a:t>
            </a:r>
            <a:r>
              <a:rPr lang="en-US" dirty="0" err="1"/>
              <a:t>poverilac</a:t>
            </a:r>
            <a:r>
              <a:rPr lang="en-US" dirty="0"/>
              <a:t> </a:t>
            </a:r>
            <a:r>
              <a:rPr lang="en-US" dirty="0" err="1"/>
              <a:t>znao</a:t>
            </a:r>
            <a:r>
              <a:rPr lang="en-US" dirty="0"/>
              <a:t> </a:t>
            </a:r>
            <a:r>
              <a:rPr lang="en-US" dirty="0" err="1"/>
              <a:t>ili</a:t>
            </a:r>
            <a:r>
              <a:rPr lang="en-US" dirty="0"/>
              <a:t> je </a:t>
            </a:r>
            <a:r>
              <a:rPr lang="en-US" dirty="0" err="1"/>
              <a:t>morao</a:t>
            </a:r>
            <a:r>
              <a:rPr lang="en-US" dirty="0"/>
              <a:t> </a:t>
            </a:r>
            <a:r>
              <a:rPr lang="en-US" dirty="0" err="1" smtClean="0"/>
              <a:t>znati</a:t>
            </a:r>
            <a:r>
              <a:rPr lang="en-US" dirty="0" smtClean="0"/>
              <a:t> </a:t>
            </a:r>
            <a:r>
              <a:rPr lang="en-US" dirty="0"/>
              <a:t>da je </a:t>
            </a:r>
            <a:r>
              <a:rPr lang="en-US" dirty="0" err="1"/>
              <a:t>stečajni</a:t>
            </a:r>
            <a:r>
              <a:rPr lang="en-US" dirty="0"/>
              <a:t> </a:t>
            </a:r>
            <a:r>
              <a:rPr lang="en-US" dirty="0" err="1"/>
              <a:t>dužnik</a:t>
            </a:r>
            <a:r>
              <a:rPr lang="en-US" dirty="0"/>
              <a:t> </a:t>
            </a:r>
            <a:r>
              <a:rPr lang="en-US" dirty="0" err="1"/>
              <a:t>nesposoban</a:t>
            </a:r>
            <a:r>
              <a:rPr lang="en-US" dirty="0"/>
              <a:t> </a:t>
            </a:r>
            <a:r>
              <a:rPr lang="en-US" dirty="0" err="1"/>
              <a:t>za</a:t>
            </a:r>
            <a:r>
              <a:rPr lang="en-US" dirty="0"/>
              <a:t> </a:t>
            </a:r>
            <a:r>
              <a:rPr lang="en-US" dirty="0" err="1"/>
              <a:t>plaćanje</a:t>
            </a:r>
            <a:r>
              <a:rPr lang="en-US" dirty="0"/>
              <a:t> </a:t>
            </a:r>
            <a:r>
              <a:rPr lang="en-US" dirty="0" err="1"/>
              <a:t>ili</a:t>
            </a:r>
            <a:r>
              <a:rPr lang="en-US" dirty="0"/>
              <a:t> je </a:t>
            </a:r>
            <a:r>
              <a:rPr lang="en-US" dirty="0" err="1"/>
              <a:t>znao</a:t>
            </a:r>
            <a:r>
              <a:rPr lang="en-US" dirty="0"/>
              <a:t> </a:t>
            </a:r>
            <a:r>
              <a:rPr lang="en-US" dirty="0" smtClean="0"/>
              <a:t>da</a:t>
            </a:r>
            <a:r>
              <a:rPr lang="sr-Latn-RS" dirty="0" smtClean="0"/>
              <a:t> </a:t>
            </a:r>
            <a:r>
              <a:rPr lang="en-US" dirty="0" smtClean="0"/>
              <a:t>je </a:t>
            </a:r>
            <a:r>
              <a:rPr lang="en-US" dirty="0" err="1"/>
              <a:t>podnet</a:t>
            </a:r>
            <a:r>
              <a:rPr lang="en-US" dirty="0"/>
              <a:t> </a:t>
            </a:r>
            <a:r>
              <a:rPr lang="en-US" dirty="0" err="1"/>
              <a:t>predlog</a:t>
            </a:r>
            <a:r>
              <a:rPr lang="en-US" dirty="0"/>
              <a:t> </a:t>
            </a:r>
            <a:r>
              <a:rPr lang="en-US" dirty="0" err="1"/>
              <a:t>za</a:t>
            </a:r>
            <a:r>
              <a:rPr lang="en-US" dirty="0"/>
              <a:t> </a:t>
            </a:r>
            <a:r>
              <a:rPr lang="en-US" dirty="0" err="1"/>
              <a:t>pokretanje</a:t>
            </a:r>
            <a:r>
              <a:rPr lang="en-US" dirty="0"/>
              <a:t> </a:t>
            </a:r>
            <a:r>
              <a:rPr lang="en-US" dirty="0" err="1"/>
              <a:t>stečajnog</a:t>
            </a:r>
            <a:r>
              <a:rPr lang="en-US" dirty="0"/>
              <a:t> </a:t>
            </a:r>
            <a:r>
              <a:rPr lang="en-US" dirty="0" err="1"/>
              <a:t>postupka</a:t>
            </a:r>
            <a:r>
              <a:rPr lang="en-US" dirty="0"/>
              <a:t>. </a:t>
            </a:r>
          </a:p>
          <a:p>
            <a:pPr algn="just"/>
            <a:r>
              <a:rPr lang="en-US" dirty="0" err="1"/>
              <a:t>Smatraće</a:t>
            </a:r>
            <a:r>
              <a:rPr lang="en-US" dirty="0"/>
              <a:t> se da je </a:t>
            </a:r>
            <a:r>
              <a:rPr lang="en-US" dirty="0" err="1"/>
              <a:t>poverilac</a:t>
            </a:r>
            <a:r>
              <a:rPr lang="en-US" dirty="0"/>
              <a:t> </a:t>
            </a:r>
            <a:r>
              <a:rPr lang="en-US" dirty="0" err="1"/>
              <a:t>znao</a:t>
            </a:r>
            <a:r>
              <a:rPr lang="en-US" dirty="0"/>
              <a:t> </a:t>
            </a:r>
            <a:r>
              <a:rPr lang="en-US" dirty="0" err="1"/>
              <a:t>ili</a:t>
            </a:r>
            <a:r>
              <a:rPr lang="en-US" dirty="0"/>
              <a:t> </a:t>
            </a:r>
            <a:r>
              <a:rPr lang="en-US" dirty="0" err="1"/>
              <a:t>morao</a:t>
            </a:r>
            <a:r>
              <a:rPr lang="en-US" dirty="0"/>
              <a:t> </a:t>
            </a:r>
            <a:r>
              <a:rPr lang="en-US" dirty="0" err="1"/>
              <a:t>znati</a:t>
            </a:r>
            <a:r>
              <a:rPr lang="en-US" dirty="0"/>
              <a:t> </a:t>
            </a:r>
            <a:r>
              <a:rPr lang="en-US" dirty="0" err="1"/>
              <a:t>za</a:t>
            </a:r>
            <a:r>
              <a:rPr lang="en-US" dirty="0"/>
              <a:t> </a:t>
            </a:r>
            <a:r>
              <a:rPr lang="en-US" dirty="0" err="1"/>
              <a:t>nesposobnost</a:t>
            </a:r>
            <a:r>
              <a:rPr lang="en-US" dirty="0"/>
              <a:t> </a:t>
            </a:r>
            <a:r>
              <a:rPr lang="en-US" dirty="0" err="1"/>
              <a:t>plaćanja</a:t>
            </a:r>
            <a:r>
              <a:rPr lang="en-US" dirty="0"/>
              <a:t> </a:t>
            </a:r>
            <a:r>
              <a:rPr lang="en-US" dirty="0" err="1"/>
              <a:t>stečajnog</a:t>
            </a:r>
            <a:r>
              <a:rPr lang="en-US" dirty="0"/>
              <a:t> </a:t>
            </a:r>
            <a:r>
              <a:rPr lang="en-US" dirty="0" err="1"/>
              <a:t>dužnika</a:t>
            </a:r>
            <a:r>
              <a:rPr lang="en-US" dirty="0"/>
              <a:t> </a:t>
            </a:r>
            <a:r>
              <a:rPr lang="en-US" dirty="0" err="1"/>
              <a:t>ili</a:t>
            </a:r>
            <a:r>
              <a:rPr lang="en-US" dirty="0"/>
              <a:t> </a:t>
            </a:r>
            <a:r>
              <a:rPr lang="en-US" dirty="0" err="1"/>
              <a:t>za</a:t>
            </a:r>
            <a:r>
              <a:rPr lang="en-US" dirty="0"/>
              <a:t> </a:t>
            </a:r>
            <a:r>
              <a:rPr lang="en-US" dirty="0" err="1"/>
              <a:t>predlog</a:t>
            </a:r>
            <a:r>
              <a:rPr lang="en-US" dirty="0"/>
              <a:t> </a:t>
            </a:r>
            <a:r>
              <a:rPr lang="en-US" dirty="0" err="1"/>
              <a:t>za</a:t>
            </a:r>
            <a:r>
              <a:rPr lang="en-US" dirty="0"/>
              <a:t> </a:t>
            </a:r>
            <a:r>
              <a:rPr lang="en-US" dirty="0" err="1"/>
              <a:t>pokretanje</a:t>
            </a:r>
            <a:r>
              <a:rPr lang="en-US" dirty="0"/>
              <a:t> </a:t>
            </a:r>
            <a:r>
              <a:rPr lang="en-US" dirty="0" err="1"/>
              <a:t>stečajnog</a:t>
            </a:r>
            <a:r>
              <a:rPr lang="en-US" dirty="0"/>
              <a:t> </a:t>
            </a:r>
            <a:r>
              <a:rPr lang="en-US" dirty="0" err="1"/>
              <a:t>postupka</a:t>
            </a:r>
            <a:r>
              <a:rPr lang="en-US" dirty="0"/>
              <a:t> </a:t>
            </a:r>
            <a:r>
              <a:rPr lang="en-US" dirty="0" err="1"/>
              <a:t>ako</a:t>
            </a:r>
            <a:r>
              <a:rPr lang="en-US" dirty="0"/>
              <a:t> je </a:t>
            </a:r>
            <a:r>
              <a:rPr lang="en-US" dirty="0" err="1"/>
              <a:t>znao</a:t>
            </a:r>
            <a:r>
              <a:rPr lang="en-US" dirty="0"/>
              <a:t> </a:t>
            </a:r>
            <a:r>
              <a:rPr lang="en-US" dirty="0" err="1"/>
              <a:t>za</a:t>
            </a:r>
            <a:r>
              <a:rPr lang="en-US" dirty="0"/>
              <a:t> </a:t>
            </a:r>
            <a:r>
              <a:rPr lang="en-US" dirty="0" err="1"/>
              <a:t>okolnosti</a:t>
            </a:r>
            <a:r>
              <a:rPr lang="en-US" dirty="0"/>
              <a:t> </a:t>
            </a:r>
            <a:r>
              <a:rPr lang="en-US" dirty="0" err="1"/>
              <a:t>iz</a:t>
            </a:r>
            <a:r>
              <a:rPr lang="en-US" dirty="0"/>
              <a:t> </a:t>
            </a:r>
            <a:r>
              <a:rPr lang="en-US" dirty="0" err="1"/>
              <a:t>kojih</a:t>
            </a:r>
            <a:r>
              <a:rPr lang="en-US" dirty="0"/>
              <a:t> se </a:t>
            </a:r>
            <a:r>
              <a:rPr lang="en-US" dirty="0" err="1"/>
              <a:t>na</a:t>
            </a:r>
            <a:r>
              <a:rPr lang="en-US" dirty="0"/>
              <a:t> </a:t>
            </a:r>
            <a:r>
              <a:rPr lang="en-US" dirty="0" err="1"/>
              <a:t>nesumnjiv</a:t>
            </a:r>
            <a:r>
              <a:rPr lang="en-US" dirty="0"/>
              <a:t> </a:t>
            </a:r>
            <a:r>
              <a:rPr lang="en-US" dirty="0" err="1"/>
              <a:t>način</a:t>
            </a:r>
            <a:r>
              <a:rPr lang="en-US" dirty="0"/>
              <a:t> </a:t>
            </a:r>
            <a:r>
              <a:rPr lang="en-US" dirty="0" err="1"/>
              <a:t>može</a:t>
            </a:r>
            <a:r>
              <a:rPr lang="en-US" dirty="0"/>
              <a:t> </a:t>
            </a:r>
            <a:r>
              <a:rPr lang="en-US" dirty="0" err="1"/>
              <a:t>zaključiti</a:t>
            </a:r>
            <a:r>
              <a:rPr lang="en-US" dirty="0"/>
              <a:t> da </a:t>
            </a:r>
            <a:r>
              <a:rPr lang="en-US" dirty="0" err="1"/>
              <a:t>postoji</a:t>
            </a:r>
            <a:r>
              <a:rPr lang="en-US" dirty="0"/>
              <a:t> </a:t>
            </a:r>
            <a:r>
              <a:rPr lang="en-US" dirty="0" err="1"/>
              <a:t>nesposobnost</a:t>
            </a:r>
            <a:r>
              <a:rPr lang="en-US" dirty="0"/>
              <a:t> </a:t>
            </a:r>
            <a:r>
              <a:rPr lang="en-US" dirty="0" err="1"/>
              <a:t>plaćanja</a:t>
            </a:r>
            <a:r>
              <a:rPr lang="en-US" dirty="0"/>
              <a:t>, </a:t>
            </a:r>
            <a:r>
              <a:rPr lang="en-US" b="1" dirty="0" err="1"/>
              <a:t>posebno</a:t>
            </a:r>
            <a:r>
              <a:rPr lang="en-US" b="1" dirty="0"/>
              <a:t> </a:t>
            </a:r>
            <a:r>
              <a:rPr lang="en-US" b="1" dirty="0" err="1"/>
              <a:t>ako</a:t>
            </a:r>
            <a:r>
              <a:rPr lang="en-US" b="1" dirty="0"/>
              <a:t> je </a:t>
            </a:r>
            <a:r>
              <a:rPr lang="en-US" b="1" dirty="0" err="1"/>
              <a:t>račun</a:t>
            </a:r>
            <a:r>
              <a:rPr lang="en-US" b="1" dirty="0"/>
              <a:t> </a:t>
            </a:r>
            <a:r>
              <a:rPr lang="en-US" b="1" dirty="0" err="1"/>
              <a:t>dužnika</a:t>
            </a:r>
            <a:r>
              <a:rPr lang="en-US" b="1" dirty="0"/>
              <a:t> bio u </a:t>
            </a:r>
            <a:r>
              <a:rPr lang="en-US" b="1" dirty="0" err="1"/>
              <a:t>neprekidnoj</a:t>
            </a:r>
            <a:r>
              <a:rPr lang="en-US" b="1" dirty="0"/>
              <a:t> </a:t>
            </a:r>
            <a:r>
              <a:rPr lang="en-US" b="1" dirty="0" err="1"/>
              <a:t>blokadi</a:t>
            </a:r>
            <a:r>
              <a:rPr lang="en-US" b="1" dirty="0"/>
              <a:t> u </a:t>
            </a:r>
            <a:r>
              <a:rPr lang="en-US" b="1" dirty="0" err="1"/>
              <a:t>trajanju</a:t>
            </a:r>
            <a:r>
              <a:rPr lang="en-US" b="1" dirty="0"/>
              <a:t> od </a:t>
            </a:r>
            <a:r>
              <a:rPr lang="en-US" b="1" dirty="0" err="1"/>
              <a:t>najmanje</a:t>
            </a:r>
            <a:r>
              <a:rPr lang="en-US" b="1" dirty="0"/>
              <a:t> 30 </a:t>
            </a:r>
            <a:r>
              <a:rPr lang="en-US" b="1" dirty="0" err="1"/>
              <a:t>dana</a:t>
            </a:r>
            <a:r>
              <a:rPr lang="en-US" b="1" dirty="0"/>
              <a:t>, </a:t>
            </a:r>
            <a:r>
              <a:rPr lang="en-US" dirty="0" err="1"/>
              <a:t>odnosno</a:t>
            </a:r>
            <a:r>
              <a:rPr lang="en-US" dirty="0"/>
              <a:t> da je </a:t>
            </a:r>
            <a:r>
              <a:rPr lang="en-US" dirty="0" err="1"/>
              <a:t>stavljen</a:t>
            </a:r>
            <a:r>
              <a:rPr lang="en-US" dirty="0"/>
              <a:t> </a:t>
            </a:r>
            <a:r>
              <a:rPr lang="en-US" dirty="0" err="1"/>
              <a:t>predlog</a:t>
            </a:r>
            <a:r>
              <a:rPr lang="en-US" dirty="0"/>
              <a:t> </a:t>
            </a:r>
            <a:r>
              <a:rPr lang="en-US" dirty="0" err="1"/>
              <a:t>za</a:t>
            </a:r>
            <a:r>
              <a:rPr lang="en-US" dirty="0"/>
              <a:t> </a:t>
            </a:r>
            <a:r>
              <a:rPr lang="en-US" dirty="0" err="1"/>
              <a:t>pokretanje</a:t>
            </a:r>
            <a:r>
              <a:rPr lang="en-US" dirty="0"/>
              <a:t> </a:t>
            </a:r>
            <a:r>
              <a:rPr lang="en-US" dirty="0" err="1"/>
              <a:t>stečajnog</a:t>
            </a:r>
            <a:r>
              <a:rPr lang="en-US" dirty="0"/>
              <a:t> </a:t>
            </a:r>
            <a:r>
              <a:rPr lang="en-US" dirty="0" err="1"/>
              <a:t>postupka</a:t>
            </a:r>
            <a:r>
              <a:rPr lang="en-US" dirty="0"/>
              <a:t>. </a:t>
            </a:r>
          </a:p>
          <a:p>
            <a:pPr algn="just"/>
            <a:r>
              <a:rPr lang="en-US" dirty="0" err="1"/>
              <a:t>Za</a:t>
            </a:r>
            <a:r>
              <a:rPr lang="en-US" dirty="0"/>
              <a:t> lice </a:t>
            </a:r>
            <a:r>
              <a:rPr lang="en-US" dirty="0" err="1"/>
              <a:t>koje</a:t>
            </a:r>
            <a:r>
              <a:rPr lang="en-US" dirty="0"/>
              <a:t> je </a:t>
            </a:r>
            <a:r>
              <a:rPr lang="en-US" dirty="0" err="1"/>
              <a:t>bilo</a:t>
            </a:r>
            <a:r>
              <a:rPr lang="en-US" dirty="0"/>
              <a:t> </a:t>
            </a:r>
            <a:r>
              <a:rPr lang="en-US" dirty="0" err="1"/>
              <a:t>povezano</a:t>
            </a:r>
            <a:r>
              <a:rPr lang="en-US" dirty="0"/>
              <a:t> </a:t>
            </a:r>
            <a:r>
              <a:rPr lang="en-US" dirty="0" err="1"/>
              <a:t>sa</a:t>
            </a:r>
            <a:r>
              <a:rPr lang="en-US" dirty="0"/>
              <a:t> </a:t>
            </a:r>
            <a:r>
              <a:rPr lang="en-US" dirty="0" err="1"/>
              <a:t>stečajnim</a:t>
            </a:r>
            <a:r>
              <a:rPr lang="en-US" dirty="0"/>
              <a:t> </a:t>
            </a:r>
            <a:r>
              <a:rPr lang="en-US" dirty="0" err="1"/>
              <a:t>dužnikom</a:t>
            </a:r>
            <a:r>
              <a:rPr lang="en-US" dirty="0"/>
              <a:t> u </a:t>
            </a:r>
            <a:r>
              <a:rPr lang="en-US" dirty="0" err="1"/>
              <a:t>vreme</a:t>
            </a:r>
            <a:r>
              <a:rPr lang="en-US" dirty="0"/>
              <a:t> </a:t>
            </a:r>
            <a:r>
              <a:rPr lang="en-US" dirty="0" err="1"/>
              <a:t>preduzimanja</a:t>
            </a:r>
            <a:r>
              <a:rPr lang="en-US" dirty="0"/>
              <a:t> </a:t>
            </a:r>
            <a:r>
              <a:rPr lang="en-US" dirty="0" err="1"/>
              <a:t>pravnog</a:t>
            </a:r>
            <a:r>
              <a:rPr lang="en-US" dirty="0"/>
              <a:t> </a:t>
            </a:r>
            <a:r>
              <a:rPr lang="en-US" dirty="0" err="1"/>
              <a:t>posla</a:t>
            </a:r>
            <a:r>
              <a:rPr lang="en-US" dirty="0"/>
              <a:t> </a:t>
            </a:r>
            <a:r>
              <a:rPr lang="en-US" dirty="0" err="1"/>
              <a:t>ili</a:t>
            </a:r>
            <a:r>
              <a:rPr lang="en-US" dirty="0"/>
              <a:t> </a:t>
            </a:r>
            <a:r>
              <a:rPr lang="en-US" dirty="0" err="1"/>
              <a:t>druge</a:t>
            </a:r>
            <a:r>
              <a:rPr lang="en-US" dirty="0"/>
              <a:t> </a:t>
            </a:r>
            <a:r>
              <a:rPr lang="en-US" dirty="0" err="1"/>
              <a:t>pravne</a:t>
            </a:r>
            <a:r>
              <a:rPr lang="en-US" dirty="0"/>
              <a:t> </a:t>
            </a:r>
            <a:r>
              <a:rPr lang="en-US" dirty="0" err="1"/>
              <a:t>radnje</a:t>
            </a:r>
            <a:r>
              <a:rPr lang="en-US" dirty="0"/>
              <a:t> </a:t>
            </a:r>
            <a:r>
              <a:rPr lang="en-US" dirty="0" err="1"/>
              <a:t>smatra</a:t>
            </a:r>
            <a:r>
              <a:rPr lang="en-US" dirty="0"/>
              <a:t> se da je </a:t>
            </a:r>
            <a:r>
              <a:rPr lang="en-US" dirty="0" err="1"/>
              <a:t>znalo</a:t>
            </a:r>
            <a:r>
              <a:rPr lang="en-US" dirty="0"/>
              <a:t> </a:t>
            </a:r>
            <a:r>
              <a:rPr lang="en-US" dirty="0" err="1"/>
              <a:t>ili</a:t>
            </a:r>
            <a:r>
              <a:rPr lang="en-US" dirty="0"/>
              <a:t> </a:t>
            </a:r>
            <a:r>
              <a:rPr lang="en-US" dirty="0" err="1"/>
              <a:t>moralo</a:t>
            </a:r>
            <a:r>
              <a:rPr lang="en-US" dirty="0"/>
              <a:t> </a:t>
            </a:r>
            <a:r>
              <a:rPr lang="en-US" dirty="0" err="1"/>
              <a:t>znati</a:t>
            </a:r>
            <a:r>
              <a:rPr lang="en-US" dirty="0"/>
              <a:t> </a:t>
            </a:r>
            <a:r>
              <a:rPr lang="en-US" dirty="0" err="1"/>
              <a:t>za</a:t>
            </a:r>
            <a:r>
              <a:rPr lang="en-US" dirty="0"/>
              <a:t> </a:t>
            </a:r>
            <a:r>
              <a:rPr lang="en-US" dirty="0" err="1"/>
              <a:t>nesposobnost</a:t>
            </a:r>
            <a:r>
              <a:rPr lang="en-US" dirty="0"/>
              <a:t> </a:t>
            </a:r>
            <a:r>
              <a:rPr lang="en-US" dirty="0" err="1"/>
              <a:t>za</a:t>
            </a:r>
            <a:r>
              <a:rPr lang="en-US" dirty="0"/>
              <a:t> </a:t>
            </a:r>
            <a:r>
              <a:rPr lang="en-US" dirty="0" err="1"/>
              <a:t>plaćanje</a:t>
            </a:r>
            <a:r>
              <a:rPr lang="en-US" dirty="0"/>
              <a:t> </a:t>
            </a:r>
            <a:r>
              <a:rPr lang="en-US" dirty="0" err="1"/>
              <a:t>ili</a:t>
            </a:r>
            <a:r>
              <a:rPr lang="en-US" dirty="0"/>
              <a:t> </a:t>
            </a:r>
            <a:r>
              <a:rPr lang="en-US" dirty="0" err="1"/>
              <a:t>za</a:t>
            </a:r>
            <a:r>
              <a:rPr lang="en-US" dirty="0"/>
              <a:t> </a:t>
            </a:r>
            <a:r>
              <a:rPr lang="en-US" dirty="0" err="1"/>
              <a:t>predlog</a:t>
            </a:r>
            <a:r>
              <a:rPr lang="en-US" dirty="0"/>
              <a:t> </a:t>
            </a:r>
            <a:r>
              <a:rPr lang="en-US" dirty="0" err="1"/>
              <a:t>za</a:t>
            </a:r>
            <a:r>
              <a:rPr lang="en-US" dirty="0"/>
              <a:t> </a:t>
            </a:r>
            <a:r>
              <a:rPr lang="en-US" dirty="0" err="1"/>
              <a:t>pokretanje</a:t>
            </a:r>
            <a:r>
              <a:rPr lang="en-US" dirty="0"/>
              <a:t> </a:t>
            </a:r>
            <a:r>
              <a:rPr lang="en-US" dirty="0" err="1"/>
              <a:t>stečajnog</a:t>
            </a:r>
            <a:r>
              <a:rPr lang="en-US" dirty="0"/>
              <a:t> </a:t>
            </a:r>
            <a:r>
              <a:rPr lang="en-US" dirty="0" err="1"/>
              <a:t>postupka</a:t>
            </a:r>
            <a:r>
              <a:rPr lang="en-US" dirty="0"/>
              <a:t>. </a:t>
            </a:r>
          </a:p>
          <a:p>
            <a:endParaRPr lang="en-US" dirty="0"/>
          </a:p>
        </p:txBody>
      </p:sp>
      <p:sp>
        <p:nvSpPr>
          <p:cNvPr id="3" name="Rectangle 2"/>
          <p:cNvSpPr/>
          <p:nvPr/>
        </p:nvSpPr>
        <p:spPr>
          <a:xfrm>
            <a:off x="3431704" y="476673"/>
            <a:ext cx="3764310" cy="885371"/>
          </a:xfrm>
          <a:prstGeom prst="rect">
            <a:avLst/>
          </a:prstGeom>
        </p:spPr>
        <p:txBody>
          <a:bodyPr wrap="square">
            <a:spAutoFit/>
          </a:bodyPr>
          <a:lstStyle/>
          <a:p>
            <a:pPr algn="ctr" defTabSz="457200">
              <a:lnSpc>
                <a:spcPct val="120000"/>
              </a:lnSpc>
              <a:spcBef>
                <a:spcPts val="1000"/>
              </a:spcBef>
              <a:buClr>
                <a:srgbClr val="1CADE4"/>
              </a:buClr>
              <a:buSzPct val="80000"/>
            </a:pPr>
            <a:r>
              <a:rPr lang="sr-Latn-RS" b="1" dirty="0">
                <a:solidFill>
                  <a:srgbClr val="2683C6">
                    <a:lumMod val="75000"/>
                  </a:srgbClr>
                </a:solidFill>
              </a:rPr>
              <a:t>UOBIČAJENO NAMIRENJE</a:t>
            </a:r>
            <a:endParaRPr lang="en-US" dirty="0">
              <a:solidFill>
                <a:srgbClr val="2683C6">
                  <a:lumMod val="75000"/>
                </a:srgbClr>
              </a:solidFill>
            </a:endParaRPr>
          </a:p>
          <a:p>
            <a:pPr algn="ctr" defTabSz="457200">
              <a:lnSpc>
                <a:spcPct val="120000"/>
              </a:lnSpc>
              <a:spcBef>
                <a:spcPts val="1000"/>
              </a:spcBef>
              <a:buClr>
                <a:srgbClr val="1CADE4"/>
              </a:buClr>
              <a:buSzPct val="80000"/>
            </a:pPr>
            <a:r>
              <a:rPr lang="sr-Latn-RS" b="1" dirty="0">
                <a:solidFill>
                  <a:srgbClr val="2683C6">
                    <a:lumMod val="75000"/>
                  </a:srgbClr>
                </a:solidFill>
              </a:rPr>
              <a:t>	</a:t>
            </a:r>
            <a:r>
              <a:rPr lang="sr-Cyrl-CS" b="1" dirty="0">
                <a:solidFill>
                  <a:srgbClr val="2683C6">
                    <a:lumMod val="75000"/>
                  </a:srgbClr>
                </a:solidFill>
              </a:rPr>
              <a:t>(</a:t>
            </a:r>
            <a:r>
              <a:rPr lang="sr-Latn-RS" b="1" dirty="0">
                <a:solidFill>
                  <a:srgbClr val="2683C6">
                    <a:lumMod val="75000"/>
                  </a:srgbClr>
                </a:solidFill>
              </a:rPr>
              <a:t>Član</a:t>
            </a:r>
            <a:r>
              <a:rPr lang="sr-Cyrl-CS" b="1" dirty="0">
                <a:solidFill>
                  <a:srgbClr val="2683C6">
                    <a:lumMod val="75000"/>
                  </a:srgbClr>
                </a:solidFill>
              </a:rPr>
              <a:t> 120 </a:t>
            </a:r>
            <a:r>
              <a:rPr lang="sr-Latn-RS" b="1" dirty="0">
                <a:solidFill>
                  <a:srgbClr val="2683C6">
                    <a:lumMod val="75000"/>
                  </a:srgbClr>
                </a:solidFill>
              </a:rPr>
              <a:t>Zakona o stečaju)</a:t>
            </a:r>
            <a:endParaRPr lang="en-US" dirty="0">
              <a:solidFill>
                <a:srgbClr val="2683C6">
                  <a:lumMod val="75000"/>
                </a:srgbClr>
              </a:solidFill>
            </a:endParaRPr>
          </a:p>
        </p:txBody>
      </p:sp>
    </p:spTree>
    <p:extLst>
      <p:ext uri="{BB962C8B-B14F-4D97-AF65-F5344CB8AC3E}">
        <p14:creationId xmlns:p14="http://schemas.microsoft.com/office/powerpoint/2010/main" val="560812557"/>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sr-Cyrl-CS" dirty="0"/>
              <a:t> </a:t>
            </a:r>
            <a:endParaRPr lang="en-US" dirty="0"/>
          </a:p>
          <a:p>
            <a:r>
              <a:rPr lang="en-US" dirty="0" err="1" smtClean="0"/>
              <a:t>Pravni</a:t>
            </a:r>
            <a:r>
              <a:rPr lang="en-US" dirty="0" smtClean="0"/>
              <a:t> </a:t>
            </a:r>
            <a:r>
              <a:rPr lang="en-US" dirty="0" err="1"/>
              <a:t>posao</a:t>
            </a:r>
            <a:r>
              <a:rPr lang="en-US" dirty="0"/>
              <a:t> </a:t>
            </a:r>
            <a:r>
              <a:rPr lang="en-US" dirty="0" err="1"/>
              <a:t>ili</a:t>
            </a:r>
            <a:r>
              <a:rPr lang="en-US" dirty="0"/>
              <a:t> </a:t>
            </a:r>
            <a:r>
              <a:rPr lang="en-US" dirty="0" err="1"/>
              <a:t>pravna</a:t>
            </a:r>
            <a:r>
              <a:rPr lang="en-US" dirty="0"/>
              <a:t> </a:t>
            </a:r>
            <a:r>
              <a:rPr lang="en-US" dirty="0" err="1"/>
              <a:t>radnja</a:t>
            </a:r>
            <a:r>
              <a:rPr lang="en-US" dirty="0"/>
              <a:t> </a:t>
            </a:r>
            <a:r>
              <a:rPr lang="en-US" dirty="0" err="1"/>
              <a:t>kojima</a:t>
            </a:r>
            <a:r>
              <a:rPr lang="en-US" dirty="0"/>
              <a:t> se </a:t>
            </a:r>
            <a:r>
              <a:rPr lang="en-US" dirty="0" err="1"/>
              <a:t>jednom</a:t>
            </a:r>
            <a:r>
              <a:rPr lang="en-US" dirty="0"/>
              <a:t> </a:t>
            </a:r>
            <a:r>
              <a:rPr lang="en-US" dirty="0" err="1"/>
              <a:t>poveriocu</a:t>
            </a:r>
            <a:r>
              <a:rPr lang="en-US" dirty="0"/>
              <a:t> </a:t>
            </a:r>
            <a:r>
              <a:rPr lang="en-US" dirty="0" err="1"/>
              <a:t>pruža</a:t>
            </a:r>
            <a:r>
              <a:rPr lang="en-US" dirty="0"/>
              <a:t> </a:t>
            </a:r>
            <a:r>
              <a:rPr lang="en-US" dirty="0" err="1"/>
              <a:t>obezbeđenje</a:t>
            </a:r>
            <a:r>
              <a:rPr lang="en-US" dirty="0"/>
              <a:t> </a:t>
            </a:r>
            <a:r>
              <a:rPr lang="en-US" dirty="0" err="1"/>
              <a:t>ili</a:t>
            </a:r>
            <a:r>
              <a:rPr lang="en-US" dirty="0"/>
              <a:t> </a:t>
            </a:r>
            <a:r>
              <a:rPr lang="en-US" dirty="0" err="1"/>
              <a:t>daje</a:t>
            </a:r>
            <a:r>
              <a:rPr lang="en-US" dirty="0"/>
              <a:t> </a:t>
            </a:r>
            <a:r>
              <a:rPr lang="en-US" dirty="0" err="1"/>
              <a:t>namirenje</a:t>
            </a:r>
            <a:r>
              <a:rPr lang="en-US" dirty="0"/>
              <a:t> </a:t>
            </a:r>
            <a:endParaRPr lang="sr-Latn-RS" dirty="0" smtClean="0"/>
          </a:p>
          <a:p>
            <a:pPr>
              <a:buFont typeface="Wingdings" pitchFamily="2" charset="2"/>
              <a:buChar char="§"/>
            </a:pPr>
            <a:r>
              <a:rPr lang="sr-Latn-RS" dirty="0"/>
              <a:t>	</a:t>
            </a:r>
            <a:r>
              <a:rPr lang="en-US" dirty="0" err="1" smtClean="0"/>
              <a:t>koje</a:t>
            </a:r>
            <a:r>
              <a:rPr lang="en-US" dirty="0" smtClean="0"/>
              <a:t> </a:t>
            </a:r>
            <a:r>
              <a:rPr lang="en-US" dirty="0"/>
              <a:t>on </a:t>
            </a:r>
            <a:r>
              <a:rPr lang="en-US" dirty="0" err="1"/>
              <a:t>uopšte</a:t>
            </a:r>
            <a:r>
              <a:rPr lang="en-US" dirty="0"/>
              <a:t> </a:t>
            </a:r>
            <a:r>
              <a:rPr lang="en-US" dirty="0" err="1"/>
              <a:t>nije</a:t>
            </a:r>
            <a:r>
              <a:rPr lang="en-US" dirty="0"/>
              <a:t> </a:t>
            </a:r>
            <a:r>
              <a:rPr lang="en-US" dirty="0" err="1"/>
              <a:t>imao</a:t>
            </a:r>
            <a:r>
              <a:rPr lang="en-US" dirty="0"/>
              <a:t> </a:t>
            </a:r>
            <a:r>
              <a:rPr lang="en-US" dirty="0" err="1"/>
              <a:t>pravo</a:t>
            </a:r>
            <a:r>
              <a:rPr lang="en-US" dirty="0"/>
              <a:t> da </a:t>
            </a:r>
            <a:r>
              <a:rPr lang="en-US" dirty="0" err="1"/>
              <a:t>traži</a:t>
            </a:r>
            <a:r>
              <a:rPr lang="en-US" dirty="0"/>
              <a:t> </a:t>
            </a:r>
            <a:endParaRPr lang="sr-Latn-RS" dirty="0" smtClean="0"/>
          </a:p>
          <a:p>
            <a:pPr>
              <a:buFont typeface="Wingdings" pitchFamily="2" charset="2"/>
              <a:buChar char="§"/>
            </a:pPr>
            <a:r>
              <a:rPr lang="sr-Latn-RS" dirty="0"/>
              <a:t>	</a:t>
            </a:r>
            <a:r>
              <a:rPr lang="en-US" dirty="0" err="1" smtClean="0"/>
              <a:t>ili</a:t>
            </a:r>
            <a:r>
              <a:rPr lang="en-US" dirty="0" smtClean="0"/>
              <a:t> </a:t>
            </a:r>
            <a:r>
              <a:rPr lang="en-US" dirty="0"/>
              <a:t>je </a:t>
            </a:r>
            <a:r>
              <a:rPr lang="en-US" dirty="0" err="1"/>
              <a:t>imao</a:t>
            </a:r>
            <a:r>
              <a:rPr lang="en-US" dirty="0"/>
              <a:t> </a:t>
            </a:r>
            <a:r>
              <a:rPr lang="en-US" dirty="0" err="1"/>
              <a:t>pravo</a:t>
            </a:r>
            <a:r>
              <a:rPr lang="en-US" dirty="0"/>
              <a:t> da </a:t>
            </a:r>
            <a:r>
              <a:rPr lang="en-US" dirty="0" err="1"/>
              <a:t>traži</a:t>
            </a:r>
            <a:r>
              <a:rPr lang="en-US" dirty="0"/>
              <a:t> </a:t>
            </a:r>
            <a:r>
              <a:rPr lang="en-US" dirty="0" err="1"/>
              <a:t>ali</a:t>
            </a:r>
            <a:r>
              <a:rPr lang="en-US" dirty="0"/>
              <a:t> ne </a:t>
            </a:r>
            <a:r>
              <a:rPr lang="en-US" dirty="0" err="1"/>
              <a:t>na</a:t>
            </a:r>
            <a:r>
              <a:rPr lang="en-US" dirty="0"/>
              <a:t> </a:t>
            </a:r>
            <a:r>
              <a:rPr lang="en-US" dirty="0" err="1"/>
              <a:t>način</a:t>
            </a:r>
            <a:r>
              <a:rPr lang="en-US" dirty="0"/>
              <a:t> i u </a:t>
            </a:r>
            <a:r>
              <a:rPr lang="en-US" dirty="0" err="1"/>
              <a:t>vreme</a:t>
            </a:r>
            <a:r>
              <a:rPr lang="en-US" dirty="0"/>
              <a:t> </a:t>
            </a:r>
            <a:r>
              <a:rPr lang="en-US" dirty="0" err="1"/>
              <a:t>kada</a:t>
            </a:r>
            <a:r>
              <a:rPr lang="en-US" dirty="0"/>
              <a:t> </a:t>
            </a:r>
            <a:r>
              <a:rPr lang="sr-Latn-RS" dirty="0" smtClean="0"/>
              <a:t>  	</a:t>
            </a:r>
            <a:r>
              <a:rPr lang="en-US" dirty="0" smtClean="0"/>
              <a:t>je </a:t>
            </a:r>
            <a:r>
              <a:rPr lang="en-US" dirty="0" err="1"/>
              <a:t>preduzeto</a:t>
            </a:r>
            <a:r>
              <a:rPr lang="en-US" dirty="0"/>
              <a:t>, </a:t>
            </a:r>
            <a:endParaRPr lang="sr-Latn-RS" dirty="0" smtClean="0"/>
          </a:p>
          <a:p>
            <a:endParaRPr lang="sr-Latn-RS" dirty="0"/>
          </a:p>
          <a:p>
            <a:r>
              <a:rPr lang="sr-Latn-RS" dirty="0" smtClean="0"/>
              <a:t>M</a:t>
            </a:r>
            <a:r>
              <a:rPr lang="en-US" dirty="0" err="1" smtClean="0"/>
              <a:t>ogu</a:t>
            </a:r>
            <a:r>
              <a:rPr lang="en-US" dirty="0" smtClean="0"/>
              <a:t> </a:t>
            </a:r>
            <a:r>
              <a:rPr lang="en-US" dirty="0"/>
              <a:t>se </a:t>
            </a:r>
            <a:r>
              <a:rPr lang="en-US" dirty="0" err="1"/>
              <a:t>pobijati</a:t>
            </a:r>
            <a:r>
              <a:rPr lang="en-US" dirty="0"/>
              <a:t> </a:t>
            </a:r>
            <a:r>
              <a:rPr lang="en-US" dirty="0" err="1"/>
              <a:t>ako</a:t>
            </a:r>
            <a:r>
              <a:rPr lang="en-US" dirty="0"/>
              <a:t> </a:t>
            </a:r>
            <a:r>
              <a:rPr lang="en-US" dirty="0" err="1"/>
              <a:t>su</a:t>
            </a:r>
            <a:r>
              <a:rPr lang="en-US" dirty="0"/>
              <a:t> </a:t>
            </a:r>
            <a:r>
              <a:rPr lang="en-US" dirty="0" err="1"/>
              <a:t>preduzeti</a:t>
            </a:r>
            <a:r>
              <a:rPr lang="en-US" dirty="0"/>
              <a:t> u </a:t>
            </a:r>
            <a:r>
              <a:rPr lang="en-US" dirty="0" err="1"/>
              <a:t>poslednjih</a:t>
            </a:r>
            <a:r>
              <a:rPr lang="en-US" dirty="0"/>
              <a:t> </a:t>
            </a:r>
            <a:r>
              <a:rPr lang="en-US" dirty="0" err="1"/>
              <a:t>dvanaest</a:t>
            </a:r>
            <a:r>
              <a:rPr lang="en-US" dirty="0"/>
              <a:t> </a:t>
            </a:r>
            <a:r>
              <a:rPr lang="en-US" dirty="0" err="1"/>
              <a:t>meseci</a:t>
            </a:r>
            <a:r>
              <a:rPr lang="en-US" dirty="0"/>
              <a:t> pre </a:t>
            </a:r>
            <a:r>
              <a:rPr lang="en-US" dirty="0" err="1"/>
              <a:t>podnošenja</a:t>
            </a:r>
            <a:r>
              <a:rPr lang="en-US" dirty="0"/>
              <a:t> </a:t>
            </a:r>
            <a:r>
              <a:rPr lang="en-US" dirty="0" err="1"/>
              <a:t>predloga</a:t>
            </a:r>
            <a:r>
              <a:rPr lang="en-US" dirty="0"/>
              <a:t> </a:t>
            </a:r>
            <a:r>
              <a:rPr lang="en-US" dirty="0" err="1"/>
              <a:t>za</a:t>
            </a:r>
            <a:r>
              <a:rPr lang="en-US" dirty="0"/>
              <a:t> </a:t>
            </a:r>
            <a:r>
              <a:rPr lang="en-US" dirty="0" err="1"/>
              <a:t>pokretanje</a:t>
            </a:r>
            <a:r>
              <a:rPr lang="en-US" dirty="0"/>
              <a:t> </a:t>
            </a:r>
            <a:r>
              <a:rPr lang="en-US" dirty="0" err="1"/>
              <a:t>stečajnog</a:t>
            </a:r>
            <a:r>
              <a:rPr lang="en-US" dirty="0"/>
              <a:t> </a:t>
            </a:r>
            <a:r>
              <a:rPr lang="en-US" dirty="0" err="1"/>
              <a:t>postupka</a:t>
            </a:r>
            <a:r>
              <a:rPr lang="en-US" dirty="0"/>
              <a:t>. </a:t>
            </a:r>
          </a:p>
        </p:txBody>
      </p:sp>
      <p:sp>
        <p:nvSpPr>
          <p:cNvPr id="3" name="Rectangle 2"/>
          <p:cNvSpPr/>
          <p:nvPr/>
        </p:nvSpPr>
        <p:spPr>
          <a:xfrm>
            <a:off x="3575720" y="908721"/>
            <a:ext cx="3960440" cy="774571"/>
          </a:xfrm>
          <a:prstGeom prst="rect">
            <a:avLst/>
          </a:prstGeom>
        </p:spPr>
        <p:txBody>
          <a:bodyPr wrap="square">
            <a:spAutoFit/>
          </a:bodyPr>
          <a:lstStyle/>
          <a:p>
            <a:pPr algn="ctr" defTabSz="457200">
              <a:spcBef>
                <a:spcPts val="1000"/>
              </a:spcBef>
              <a:buClr>
                <a:srgbClr val="1CADE4"/>
              </a:buClr>
              <a:buSzPct val="80000"/>
            </a:pPr>
            <a:r>
              <a:rPr lang="sr-Latn-RS" b="1" dirty="0">
                <a:solidFill>
                  <a:schemeClr val="accent2">
                    <a:lumMod val="75000"/>
                  </a:schemeClr>
                </a:solidFill>
              </a:rPr>
              <a:t>NEUOBIČAJENO NAMIRENJE</a:t>
            </a:r>
            <a:endParaRPr lang="en-US" dirty="0">
              <a:solidFill>
                <a:schemeClr val="accent2">
                  <a:lumMod val="75000"/>
                </a:schemeClr>
              </a:solidFill>
            </a:endParaRPr>
          </a:p>
          <a:p>
            <a:pPr algn="ctr" defTabSz="457200">
              <a:spcBef>
                <a:spcPts val="1000"/>
              </a:spcBef>
              <a:buClr>
                <a:srgbClr val="1CADE4"/>
              </a:buClr>
              <a:buSzPct val="80000"/>
            </a:pPr>
            <a:r>
              <a:rPr lang="sr-Cyrl-CS" b="1" dirty="0">
                <a:solidFill>
                  <a:schemeClr val="accent2">
                    <a:lumMod val="75000"/>
                  </a:schemeClr>
                </a:solidFill>
              </a:rPr>
              <a:t>(</a:t>
            </a:r>
            <a:r>
              <a:rPr lang="sr-Latn-RS" b="1" dirty="0">
                <a:solidFill>
                  <a:schemeClr val="accent2">
                    <a:lumMod val="75000"/>
                  </a:schemeClr>
                </a:solidFill>
              </a:rPr>
              <a:t>Č</a:t>
            </a:r>
            <a:r>
              <a:rPr lang="sr-Latn-RS" b="1" dirty="0">
                <a:solidFill>
                  <a:schemeClr val="accent2">
                    <a:lumMod val="75000"/>
                  </a:schemeClr>
                </a:solidFill>
              </a:rPr>
              <a:t>lan</a:t>
            </a:r>
            <a:r>
              <a:rPr lang="sr-Cyrl-CS" b="1" dirty="0">
                <a:solidFill>
                  <a:schemeClr val="accent2">
                    <a:lumMod val="75000"/>
                  </a:schemeClr>
                </a:solidFill>
              </a:rPr>
              <a:t> </a:t>
            </a:r>
            <a:r>
              <a:rPr lang="sr-Cyrl-CS" b="1" dirty="0">
                <a:solidFill>
                  <a:schemeClr val="accent2">
                    <a:lumMod val="75000"/>
                  </a:schemeClr>
                </a:solidFill>
              </a:rPr>
              <a:t>121 </a:t>
            </a:r>
            <a:r>
              <a:rPr lang="sr-Latn-RS" b="1" dirty="0">
                <a:solidFill>
                  <a:schemeClr val="accent2">
                    <a:lumMod val="75000"/>
                  </a:schemeClr>
                </a:solidFill>
              </a:rPr>
              <a:t>Zakona o stečaju)</a:t>
            </a:r>
            <a:endParaRPr lang="en-US" dirty="0">
              <a:solidFill>
                <a:schemeClr val="accent2">
                  <a:lumMod val="75000"/>
                </a:schemeClr>
              </a:solidFill>
            </a:endParaRPr>
          </a:p>
        </p:txBody>
      </p:sp>
    </p:spTree>
    <p:extLst>
      <p:ext uri="{BB962C8B-B14F-4D97-AF65-F5344CB8AC3E}">
        <p14:creationId xmlns:p14="http://schemas.microsoft.com/office/powerpoint/2010/main" val="2936154123"/>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sr-Latn-RS" dirty="0" smtClean="0"/>
              <a:t>Ako je p</a:t>
            </a:r>
            <a:r>
              <a:rPr lang="en-US" dirty="0" err="1" smtClean="0"/>
              <a:t>ravni</a:t>
            </a:r>
            <a:r>
              <a:rPr lang="en-US" dirty="0" smtClean="0"/>
              <a:t> </a:t>
            </a:r>
            <a:r>
              <a:rPr lang="en-US" dirty="0" err="1"/>
              <a:t>posao</a:t>
            </a:r>
            <a:r>
              <a:rPr lang="en-US" dirty="0"/>
              <a:t> </a:t>
            </a:r>
            <a:r>
              <a:rPr lang="en-US" dirty="0" err="1"/>
              <a:t>ili</a:t>
            </a:r>
            <a:r>
              <a:rPr lang="en-US" dirty="0"/>
              <a:t> </a:t>
            </a:r>
            <a:r>
              <a:rPr lang="en-US" dirty="0" err="1"/>
              <a:t>pravna</a:t>
            </a:r>
            <a:r>
              <a:rPr lang="en-US" dirty="0"/>
              <a:t> </a:t>
            </a:r>
            <a:r>
              <a:rPr lang="en-US" dirty="0" err="1"/>
              <a:t>radnja</a:t>
            </a:r>
            <a:r>
              <a:rPr lang="en-US" dirty="0"/>
              <a:t> </a:t>
            </a:r>
            <a:r>
              <a:rPr lang="en-US" dirty="0" err="1"/>
              <a:t>stečajnog</a:t>
            </a:r>
            <a:r>
              <a:rPr lang="en-US" dirty="0"/>
              <a:t> </a:t>
            </a:r>
            <a:r>
              <a:rPr lang="en-US" dirty="0" err="1" smtClean="0"/>
              <a:t>dužnika</a:t>
            </a:r>
            <a:endParaRPr lang="sr-Latn-RS" dirty="0" smtClean="0"/>
          </a:p>
          <a:p>
            <a:pPr marL="0" indent="0">
              <a:buNone/>
            </a:pPr>
            <a:r>
              <a:rPr lang="en-US" dirty="0" err="1" smtClean="0"/>
              <a:t>kojim</a:t>
            </a:r>
            <a:r>
              <a:rPr lang="en-US" dirty="0" smtClean="0"/>
              <a:t> </a:t>
            </a:r>
            <a:r>
              <a:rPr lang="en-US" dirty="0"/>
              <a:t>se </a:t>
            </a:r>
            <a:r>
              <a:rPr lang="en-US" dirty="0" err="1"/>
              <a:t>poverioci</a:t>
            </a:r>
            <a:r>
              <a:rPr lang="en-US" dirty="0"/>
              <a:t> </a:t>
            </a:r>
            <a:r>
              <a:rPr lang="en-US" dirty="0" err="1"/>
              <a:t>neposredno</a:t>
            </a:r>
            <a:r>
              <a:rPr lang="en-US" dirty="0"/>
              <a:t> </a:t>
            </a:r>
            <a:r>
              <a:rPr lang="en-US" dirty="0" err="1"/>
              <a:t>oštećuju</a:t>
            </a:r>
            <a:r>
              <a:rPr lang="en-US" dirty="0"/>
              <a:t> </a:t>
            </a:r>
            <a:r>
              <a:rPr lang="en-US" dirty="0" smtClean="0"/>
              <a:t>:</a:t>
            </a:r>
            <a:endParaRPr lang="sr-Latn-RS" dirty="0" smtClean="0"/>
          </a:p>
          <a:p>
            <a:r>
              <a:rPr lang="en-US" dirty="0" smtClean="0"/>
              <a:t>1</a:t>
            </a:r>
            <a:r>
              <a:rPr lang="en-US" dirty="0"/>
              <a:t>) </a:t>
            </a:r>
            <a:r>
              <a:rPr lang="en-US" dirty="0" err="1"/>
              <a:t>preduzet</a:t>
            </a:r>
            <a:r>
              <a:rPr lang="en-US" dirty="0"/>
              <a:t> u </a:t>
            </a:r>
            <a:r>
              <a:rPr lang="en-US" dirty="0" err="1"/>
              <a:t>poslednjih</a:t>
            </a:r>
            <a:r>
              <a:rPr lang="en-US" dirty="0"/>
              <a:t> </a:t>
            </a:r>
            <a:r>
              <a:rPr lang="en-US" dirty="0" err="1"/>
              <a:t>šest</a:t>
            </a:r>
            <a:r>
              <a:rPr lang="en-US" dirty="0"/>
              <a:t> </a:t>
            </a:r>
            <a:r>
              <a:rPr lang="en-US" dirty="0" err="1"/>
              <a:t>meseci</a:t>
            </a:r>
            <a:r>
              <a:rPr lang="en-US" dirty="0"/>
              <a:t> pre </a:t>
            </a:r>
            <a:r>
              <a:rPr lang="en-US" dirty="0" err="1"/>
              <a:t>podnošenja</a:t>
            </a:r>
            <a:r>
              <a:rPr lang="en-US" dirty="0"/>
              <a:t> </a:t>
            </a:r>
            <a:r>
              <a:rPr lang="en-US" dirty="0" err="1"/>
              <a:t>predloga</a:t>
            </a:r>
            <a:r>
              <a:rPr lang="en-US" dirty="0"/>
              <a:t> </a:t>
            </a:r>
            <a:r>
              <a:rPr lang="en-US" dirty="0" err="1"/>
              <a:t>za</a:t>
            </a:r>
            <a:r>
              <a:rPr lang="en-US" dirty="0"/>
              <a:t> </a:t>
            </a:r>
            <a:r>
              <a:rPr lang="en-US" dirty="0" err="1"/>
              <a:t>pokretanje</a:t>
            </a:r>
            <a:r>
              <a:rPr lang="en-US" dirty="0"/>
              <a:t> </a:t>
            </a:r>
            <a:r>
              <a:rPr lang="en-US" dirty="0" err="1"/>
              <a:t>stečajnog</a:t>
            </a:r>
            <a:r>
              <a:rPr lang="en-US" dirty="0"/>
              <a:t> </a:t>
            </a:r>
            <a:r>
              <a:rPr lang="en-US" dirty="0" err="1"/>
              <a:t>postupka</a:t>
            </a:r>
            <a:r>
              <a:rPr lang="en-US" dirty="0"/>
              <a:t>, </a:t>
            </a:r>
            <a:endParaRPr lang="sr-Latn-RS" dirty="0" smtClean="0"/>
          </a:p>
          <a:p>
            <a:endParaRPr lang="sr-Latn-RS" dirty="0" smtClean="0"/>
          </a:p>
          <a:p>
            <a:r>
              <a:rPr lang="en-US" dirty="0" smtClean="0"/>
              <a:t>a </a:t>
            </a:r>
            <a:r>
              <a:rPr lang="en-US" dirty="0"/>
              <a:t>u </a:t>
            </a:r>
            <a:r>
              <a:rPr lang="en-US" dirty="0" err="1"/>
              <a:t>vreme</a:t>
            </a:r>
            <a:r>
              <a:rPr lang="en-US" dirty="0"/>
              <a:t> </a:t>
            </a:r>
            <a:r>
              <a:rPr lang="en-US" dirty="0" err="1"/>
              <a:t>zaključenja</a:t>
            </a:r>
            <a:r>
              <a:rPr lang="en-US" dirty="0"/>
              <a:t> </a:t>
            </a:r>
            <a:r>
              <a:rPr lang="en-US" dirty="0" err="1"/>
              <a:t>posla</a:t>
            </a:r>
            <a:r>
              <a:rPr lang="en-US" dirty="0"/>
              <a:t> </a:t>
            </a:r>
            <a:r>
              <a:rPr lang="en-US" dirty="0" err="1"/>
              <a:t>stečajni</a:t>
            </a:r>
            <a:r>
              <a:rPr lang="en-US" dirty="0"/>
              <a:t> </a:t>
            </a:r>
            <a:r>
              <a:rPr lang="en-US" dirty="0" err="1"/>
              <a:t>dužnik</a:t>
            </a:r>
            <a:r>
              <a:rPr lang="en-US" dirty="0"/>
              <a:t> je bio </a:t>
            </a:r>
            <a:r>
              <a:rPr lang="en-US" dirty="0" err="1"/>
              <a:t>nesposoban</a:t>
            </a:r>
            <a:r>
              <a:rPr lang="en-US" dirty="0"/>
              <a:t> </a:t>
            </a:r>
            <a:r>
              <a:rPr lang="en-US" dirty="0" err="1"/>
              <a:t>za</a:t>
            </a:r>
            <a:r>
              <a:rPr lang="en-US" dirty="0"/>
              <a:t> </a:t>
            </a:r>
            <a:r>
              <a:rPr lang="en-US" dirty="0" err="1"/>
              <a:t>plaćanje</a:t>
            </a:r>
            <a:r>
              <a:rPr lang="en-US" dirty="0"/>
              <a:t> </a:t>
            </a:r>
            <a:endParaRPr lang="sr-Latn-RS" dirty="0" smtClean="0"/>
          </a:p>
          <a:p>
            <a:endParaRPr lang="sr-Latn-RS" dirty="0" smtClean="0"/>
          </a:p>
          <a:p>
            <a:r>
              <a:rPr lang="en-US" dirty="0" smtClean="0"/>
              <a:t>i </a:t>
            </a:r>
            <a:r>
              <a:rPr lang="en-US" dirty="0" err="1"/>
              <a:t>ako</a:t>
            </a:r>
            <a:r>
              <a:rPr lang="en-US" dirty="0"/>
              <a:t> je </a:t>
            </a:r>
            <a:r>
              <a:rPr lang="en-US" dirty="0" err="1"/>
              <a:t>saugovarač</a:t>
            </a:r>
            <a:r>
              <a:rPr lang="en-US" dirty="0"/>
              <a:t> </a:t>
            </a:r>
            <a:r>
              <a:rPr lang="en-US" dirty="0" err="1"/>
              <a:t>stečajnog</a:t>
            </a:r>
            <a:r>
              <a:rPr lang="en-US" dirty="0"/>
              <a:t> </a:t>
            </a:r>
            <a:r>
              <a:rPr lang="en-US" dirty="0" err="1"/>
              <a:t>dužnika</a:t>
            </a:r>
            <a:r>
              <a:rPr lang="en-US" dirty="0"/>
              <a:t> </a:t>
            </a:r>
            <a:r>
              <a:rPr lang="en-US" dirty="0" err="1"/>
              <a:t>znao</a:t>
            </a:r>
            <a:r>
              <a:rPr lang="en-US" dirty="0"/>
              <a:t> </a:t>
            </a:r>
            <a:r>
              <a:rPr lang="en-US" dirty="0" err="1"/>
              <a:t>za</a:t>
            </a:r>
            <a:r>
              <a:rPr lang="en-US" dirty="0"/>
              <a:t> </a:t>
            </a:r>
            <a:r>
              <a:rPr lang="en-US" dirty="0" err="1"/>
              <a:t>njegovu</a:t>
            </a:r>
            <a:r>
              <a:rPr lang="en-US" dirty="0"/>
              <a:t> </a:t>
            </a:r>
            <a:r>
              <a:rPr lang="en-US" dirty="0" err="1" smtClean="0"/>
              <a:t>nesposobnost</a:t>
            </a:r>
            <a:r>
              <a:rPr lang="en-US" dirty="0" smtClean="0"/>
              <a:t> </a:t>
            </a:r>
            <a:r>
              <a:rPr lang="en-US" dirty="0" err="1"/>
              <a:t>plaćanja</a:t>
            </a:r>
            <a:r>
              <a:rPr lang="en-US" dirty="0"/>
              <a:t>; </a:t>
            </a:r>
            <a:endParaRPr lang="sr-Latn-RS" dirty="0" smtClean="0"/>
          </a:p>
          <a:p>
            <a:endParaRPr lang="sr-Latn-RS" dirty="0"/>
          </a:p>
          <a:p>
            <a:endParaRPr lang="en-US" dirty="0"/>
          </a:p>
        </p:txBody>
      </p:sp>
      <p:sp>
        <p:nvSpPr>
          <p:cNvPr id="3" name="Rectangle 2"/>
          <p:cNvSpPr/>
          <p:nvPr/>
        </p:nvSpPr>
        <p:spPr>
          <a:xfrm>
            <a:off x="3359697" y="692696"/>
            <a:ext cx="4079329" cy="1051570"/>
          </a:xfrm>
          <a:prstGeom prst="rect">
            <a:avLst/>
          </a:prstGeom>
        </p:spPr>
        <p:txBody>
          <a:bodyPr wrap="square">
            <a:spAutoFit/>
          </a:bodyPr>
          <a:lstStyle/>
          <a:p>
            <a:pPr algn="ctr" defTabSz="457200">
              <a:spcBef>
                <a:spcPts val="1000"/>
              </a:spcBef>
              <a:buClr>
                <a:srgbClr val="1CADE4"/>
              </a:buClr>
              <a:buSzPct val="80000"/>
            </a:pPr>
            <a:r>
              <a:rPr lang="sr-Latn-RS" b="1" dirty="0">
                <a:solidFill>
                  <a:srgbClr val="2683C6">
                    <a:lumMod val="75000"/>
                  </a:srgbClr>
                </a:solidFill>
              </a:rPr>
              <a:t>NEPOSREDNO OŠTEĆENJE POVERILACA</a:t>
            </a:r>
            <a:endParaRPr lang="en-US" dirty="0">
              <a:solidFill>
                <a:srgbClr val="2683C6">
                  <a:lumMod val="75000"/>
                </a:srgbClr>
              </a:solidFill>
            </a:endParaRPr>
          </a:p>
          <a:p>
            <a:pPr algn="ctr" defTabSz="457200">
              <a:spcBef>
                <a:spcPts val="1000"/>
              </a:spcBef>
              <a:buClr>
                <a:srgbClr val="1CADE4"/>
              </a:buClr>
              <a:buSzPct val="80000"/>
            </a:pPr>
            <a:r>
              <a:rPr lang="sr-Cyrl-CS" b="1" dirty="0">
                <a:solidFill>
                  <a:srgbClr val="2683C6">
                    <a:lumMod val="75000"/>
                  </a:srgbClr>
                </a:solidFill>
              </a:rPr>
              <a:t>(</a:t>
            </a:r>
            <a:r>
              <a:rPr lang="sr-Latn-RS" b="1" dirty="0">
                <a:solidFill>
                  <a:srgbClr val="2683C6">
                    <a:lumMod val="75000"/>
                  </a:srgbClr>
                </a:solidFill>
              </a:rPr>
              <a:t>Član</a:t>
            </a:r>
            <a:r>
              <a:rPr lang="sr-Cyrl-CS" b="1" dirty="0">
                <a:solidFill>
                  <a:srgbClr val="2683C6">
                    <a:lumMod val="75000"/>
                  </a:srgbClr>
                </a:solidFill>
              </a:rPr>
              <a:t> 122 </a:t>
            </a:r>
            <a:r>
              <a:rPr lang="sr-Latn-RS" b="1" dirty="0">
                <a:solidFill>
                  <a:srgbClr val="2683C6">
                    <a:lumMod val="75000"/>
                  </a:srgbClr>
                </a:solidFill>
              </a:rPr>
              <a:t>Zakona o stečaju)</a:t>
            </a:r>
            <a:endParaRPr lang="en-US" dirty="0">
              <a:solidFill>
                <a:srgbClr val="2683C6">
                  <a:lumMod val="75000"/>
                </a:srgbClr>
              </a:solidFill>
            </a:endParaRPr>
          </a:p>
        </p:txBody>
      </p:sp>
    </p:spTree>
    <p:extLst>
      <p:ext uri="{BB962C8B-B14F-4D97-AF65-F5344CB8AC3E}">
        <p14:creationId xmlns:p14="http://schemas.microsoft.com/office/powerpoint/2010/main" val="3913958770"/>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2) </a:t>
            </a:r>
            <a:r>
              <a:rPr lang="en-US" dirty="0" err="1"/>
              <a:t>posao</a:t>
            </a:r>
            <a:r>
              <a:rPr lang="en-US" dirty="0"/>
              <a:t> </a:t>
            </a:r>
            <a:r>
              <a:rPr lang="en-US" dirty="0" err="1"/>
              <a:t>zaključen</a:t>
            </a:r>
            <a:r>
              <a:rPr lang="en-US" dirty="0"/>
              <a:t> </a:t>
            </a:r>
            <a:r>
              <a:rPr lang="en-US" dirty="0" err="1"/>
              <a:t>posle</a:t>
            </a:r>
            <a:r>
              <a:rPr lang="en-US" dirty="0"/>
              <a:t> </a:t>
            </a:r>
            <a:r>
              <a:rPr lang="en-US" dirty="0" err="1"/>
              <a:t>podnošenja</a:t>
            </a:r>
            <a:r>
              <a:rPr lang="en-US" dirty="0"/>
              <a:t> </a:t>
            </a:r>
            <a:r>
              <a:rPr lang="en-US" dirty="0" err="1"/>
              <a:t>predloga</a:t>
            </a:r>
            <a:r>
              <a:rPr lang="en-US" dirty="0"/>
              <a:t> </a:t>
            </a:r>
            <a:r>
              <a:rPr lang="en-US" dirty="0" err="1"/>
              <a:t>za</a:t>
            </a:r>
            <a:r>
              <a:rPr lang="en-US" dirty="0"/>
              <a:t> </a:t>
            </a:r>
            <a:r>
              <a:rPr lang="en-US" dirty="0" err="1"/>
              <a:t>pokretanje</a:t>
            </a:r>
            <a:r>
              <a:rPr lang="en-US" dirty="0"/>
              <a:t> </a:t>
            </a:r>
            <a:r>
              <a:rPr lang="en-US" dirty="0" err="1"/>
              <a:t>stečajnog</a:t>
            </a:r>
            <a:r>
              <a:rPr lang="en-US" dirty="0"/>
              <a:t> </a:t>
            </a:r>
            <a:r>
              <a:rPr lang="en-US" dirty="0" err="1"/>
              <a:t>postupka</a:t>
            </a:r>
            <a:r>
              <a:rPr lang="en-US" dirty="0"/>
              <a:t>, </a:t>
            </a:r>
            <a:endParaRPr lang="sr-Latn-RS" dirty="0" smtClean="0"/>
          </a:p>
          <a:p>
            <a:endParaRPr lang="sr-Latn-RS" dirty="0" smtClean="0"/>
          </a:p>
          <a:p>
            <a:r>
              <a:rPr lang="en-US" dirty="0" smtClean="0"/>
              <a:t>a </a:t>
            </a:r>
            <a:r>
              <a:rPr lang="en-US" dirty="0" err="1"/>
              <a:t>saugovarač</a:t>
            </a:r>
            <a:r>
              <a:rPr lang="en-US" dirty="0"/>
              <a:t> </a:t>
            </a:r>
            <a:r>
              <a:rPr lang="en-US" dirty="0" err="1"/>
              <a:t>stečajnog</a:t>
            </a:r>
            <a:r>
              <a:rPr lang="en-US" dirty="0"/>
              <a:t> </a:t>
            </a:r>
            <a:r>
              <a:rPr lang="en-US" dirty="0" err="1"/>
              <a:t>dužnika</a:t>
            </a:r>
            <a:r>
              <a:rPr lang="en-US" dirty="0"/>
              <a:t> je </a:t>
            </a:r>
            <a:r>
              <a:rPr lang="en-US" dirty="0" err="1"/>
              <a:t>znao</a:t>
            </a:r>
            <a:r>
              <a:rPr lang="en-US" dirty="0"/>
              <a:t> </a:t>
            </a:r>
            <a:r>
              <a:rPr lang="en-US" dirty="0" err="1"/>
              <a:t>ili</a:t>
            </a:r>
            <a:r>
              <a:rPr lang="en-US" dirty="0"/>
              <a:t> je </a:t>
            </a:r>
            <a:r>
              <a:rPr lang="en-US" dirty="0" err="1"/>
              <a:t>morao</a:t>
            </a:r>
            <a:r>
              <a:rPr lang="en-US" dirty="0"/>
              <a:t> </a:t>
            </a:r>
            <a:r>
              <a:rPr lang="en-US" dirty="0" err="1"/>
              <a:t>znati</a:t>
            </a:r>
            <a:r>
              <a:rPr lang="en-US" dirty="0"/>
              <a:t> da je </a:t>
            </a:r>
            <a:r>
              <a:rPr lang="en-US" dirty="0" err="1"/>
              <a:t>stečajni</a:t>
            </a:r>
            <a:r>
              <a:rPr lang="en-US" dirty="0"/>
              <a:t> </a:t>
            </a:r>
            <a:r>
              <a:rPr lang="en-US" dirty="0" err="1"/>
              <a:t>dužnik</a:t>
            </a:r>
            <a:r>
              <a:rPr lang="en-US" dirty="0"/>
              <a:t> </a:t>
            </a:r>
            <a:r>
              <a:rPr lang="en-US" dirty="0" err="1"/>
              <a:t>nesposoban</a:t>
            </a:r>
            <a:r>
              <a:rPr lang="en-US" dirty="0"/>
              <a:t> </a:t>
            </a:r>
            <a:r>
              <a:rPr lang="en-US" dirty="0" err="1"/>
              <a:t>za</a:t>
            </a:r>
            <a:r>
              <a:rPr lang="en-US" dirty="0"/>
              <a:t> </a:t>
            </a:r>
            <a:r>
              <a:rPr lang="en-US" dirty="0" err="1"/>
              <a:t>plaćanje</a:t>
            </a:r>
            <a:r>
              <a:rPr lang="en-US" dirty="0"/>
              <a:t> </a:t>
            </a:r>
            <a:endParaRPr lang="sr-Latn-RS" dirty="0" smtClean="0"/>
          </a:p>
          <a:p>
            <a:endParaRPr lang="sr-Latn-RS" dirty="0" smtClean="0"/>
          </a:p>
          <a:p>
            <a:r>
              <a:rPr lang="en-US" dirty="0" err="1" smtClean="0"/>
              <a:t>ili</a:t>
            </a:r>
            <a:r>
              <a:rPr lang="en-US" dirty="0" smtClean="0"/>
              <a:t> </a:t>
            </a:r>
            <a:r>
              <a:rPr lang="en-US" dirty="0"/>
              <a:t>da je </a:t>
            </a:r>
            <a:r>
              <a:rPr lang="en-US" dirty="0" err="1"/>
              <a:t>stavljen</a:t>
            </a:r>
            <a:r>
              <a:rPr lang="en-US" dirty="0"/>
              <a:t> </a:t>
            </a:r>
            <a:r>
              <a:rPr lang="en-US" dirty="0" err="1"/>
              <a:t>predlog</a:t>
            </a:r>
            <a:r>
              <a:rPr lang="en-US" dirty="0"/>
              <a:t> </a:t>
            </a:r>
            <a:r>
              <a:rPr lang="en-US" dirty="0" err="1"/>
              <a:t>za</a:t>
            </a:r>
            <a:r>
              <a:rPr lang="en-US" dirty="0"/>
              <a:t> </a:t>
            </a:r>
            <a:r>
              <a:rPr lang="en-US" dirty="0" err="1"/>
              <a:t>pokretanje</a:t>
            </a:r>
            <a:r>
              <a:rPr lang="en-US" dirty="0"/>
              <a:t> </a:t>
            </a:r>
            <a:r>
              <a:rPr lang="en-US" dirty="0" err="1"/>
              <a:t>stečajnog</a:t>
            </a:r>
            <a:r>
              <a:rPr lang="en-US" dirty="0"/>
              <a:t> </a:t>
            </a:r>
            <a:r>
              <a:rPr lang="en-US" dirty="0" err="1"/>
              <a:t>postupka</a:t>
            </a:r>
            <a:r>
              <a:rPr lang="en-US" dirty="0"/>
              <a:t>; </a:t>
            </a:r>
          </a:p>
        </p:txBody>
      </p:sp>
      <p:sp>
        <p:nvSpPr>
          <p:cNvPr id="3" name="Rectangle 2"/>
          <p:cNvSpPr/>
          <p:nvPr/>
        </p:nvSpPr>
        <p:spPr>
          <a:xfrm>
            <a:off x="2495600" y="863958"/>
            <a:ext cx="5616624" cy="774571"/>
          </a:xfrm>
          <a:prstGeom prst="rect">
            <a:avLst/>
          </a:prstGeom>
        </p:spPr>
        <p:txBody>
          <a:bodyPr wrap="square">
            <a:spAutoFit/>
          </a:bodyPr>
          <a:lstStyle/>
          <a:p>
            <a:pPr algn="ctr" defTabSz="457200">
              <a:spcBef>
                <a:spcPts val="1000"/>
              </a:spcBef>
              <a:buClr>
                <a:srgbClr val="1CADE4"/>
              </a:buClr>
              <a:buSzPct val="80000"/>
            </a:pPr>
            <a:r>
              <a:rPr lang="sr-Latn-RS" b="1" dirty="0">
                <a:solidFill>
                  <a:schemeClr val="accent2">
                    <a:lumMod val="75000"/>
                  </a:schemeClr>
                </a:solidFill>
              </a:rPr>
              <a:t>NEPOSREDNO OŠTEĆENJE POVERILACA</a:t>
            </a:r>
            <a:endParaRPr lang="en-US" dirty="0">
              <a:solidFill>
                <a:schemeClr val="accent2">
                  <a:lumMod val="75000"/>
                </a:schemeClr>
              </a:solidFill>
            </a:endParaRPr>
          </a:p>
          <a:p>
            <a:pPr algn="ctr" defTabSz="457200">
              <a:spcBef>
                <a:spcPts val="1000"/>
              </a:spcBef>
              <a:buClr>
                <a:srgbClr val="1CADE4"/>
              </a:buClr>
              <a:buSzPct val="80000"/>
            </a:pPr>
            <a:r>
              <a:rPr lang="sr-Cyrl-CS" b="1" dirty="0">
                <a:solidFill>
                  <a:schemeClr val="accent2">
                    <a:lumMod val="75000"/>
                  </a:schemeClr>
                </a:solidFill>
              </a:rPr>
              <a:t>(</a:t>
            </a:r>
            <a:r>
              <a:rPr lang="sr-Latn-RS" b="1" dirty="0">
                <a:solidFill>
                  <a:schemeClr val="accent2">
                    <a:lumMod val="75000"/>
                  </a:schemeClr>
                </a:solidFill>
              </a:rPr>
              <a:t>Član</a:t>
            </a:r>
            <a:r>
              <a:rPr lang="sr-Cyrl-CS" b="1" dirty="0">
                <a:solidFill>
                  <a:schemeClr val="accent2">
                    <a:lumMod val="75000"/>
                  </a:schemeClr>
                </a:solidFill>
              </a:rPr>
              <a:t> </a:t>
            </a:r>
            <a:r>
              <a:rPr lang="sr-Cyrl-CS" b="1" dirty="0">
                <a:solidFill>
                  <a:schemeClr val="accent2">
                    <a:lumMod val="75000"/>
                  </a:schemeClr>
                </a:solidFill>
              </a:rPr>
              <a:t>122 </a:t>
            </a:r>
            <a:r>
              <a:rPr lang="sr-Latn-RS" b="1" dirty="0">
                <a:solidFill>
                  <a:schemeClr val="accent2">
                    <a:lumMod val="75000"/>
                  </a:schemeClr>
                </a:solidFill>
              </a:rPr>
              <a:t>Zakona o stečaju)</a:t>
            </a:r>
            <a:endParaRPr lang="en-US" dirty="0">
              <a:solidFill>
                <a:schemeClr val="accent2">
                  <a:lumMod val="75000"/>
                </a:schemeClr>
              </a:solidFill>
            </a:endParaRPr>
          </a:p>
        </p:txBody>
      </p:sp>
    </p:spTree>
    <p:extLst>
      <p:ext uri="{BB962C8B-B14F-4D97-AF65-F5344CB8AC3E}">
        <p14:creationId xmlns:p14="http://schemas.microsoft.com/office/powerpoint/2010/main" val="106999474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63553" y="1412777"/>
            <a:ext cx="6447501" cy="3880773"/>
          </a:xfrm>
        </p:spPr>
        <p:txBody>
          <a:bodyPr>
            <a:normAutofit/>
          </a:bodyPr>
          <a:lstStyle/>
          <a:p>
            <a:r>
              <a:rPr lang="sr-Latn-RS" b="1" dirty="0" smtClean="0"/>
              <a:t>POBIJANJE VAN STEČAJA</a:t>
            </a:r>
          </a:p>
          <a:p>
            <a:pPr marL="0" indent="0">
              <a:buNone/>
            </a:pPr>
            <a:r>
              <a:rPr lang="sr-Latn-RS" dirty="0" smtClean="0">
                <a:solidFill>
                  <a:schemeClr val="accent2"/>
                </a:solidFill>
              </a:rPr>
              <a:t>                                      Pobijanje dužnikovih pravnih radnji </a:t>
            </a:r>
          </a:p>
          <a:p>
            <a:pPr marL="0" indent="0">
              <a:buNone/>
            </a:pPr>
            <a:r>
              <a:rPr lang="sr-Latn-RS" dirty="0" smtClean="0">
                <a:solidFill>
                  <a:schemeClr val="accent2"/>
                </a:solidFill>
              </a:rPr>
              <a:t>	         Članovi 280 – 285 Zakona </a:t>
            </a:r>
            <a:r>
              <a:rPr lang="sr-Latn-RS" dirty="0">
                <a:solidFill>
                  <a:schemeClr val="accent2"/>
                </a:solidFill>
              </a:rPr>
              <a:t>o obligacionim </a:t>
            </a:r>
            <a:r>
              <a:rPr lang="sr-Latn-RS" dirty="0" smtClean="0">
                <a:solidFill>
                  <a:schemeClr val="accent2"/>
                </a:solidFill>
              </a:rPr>
              <a:t>odnosima</a:t>
            </a:r>
          </a:p>
          <a:p>
            <a:pPr marL="0" indent="0">
              <a:buNone/>
            </a:pPr>
            <a:endParaRPr lang="sr-Latn-RS" dirty="0" smtClean="0"/>
          </a:p>
          <a:p>
            <a:pPr marL="0" indent="0">
              <a:buNone/>
            </a:pPr>
            <a:endParaRPr lang="sr-Latn-RS" dirty="0"/>
          </a:p>
          <a:p>
            <a:r>
              <a:rPr lang="sr-Latn-RS" b="1" dirty="0" smtClean="0"/>
              <a:t>POBIJANJE U STEČAJU</a:t>
            </a:r>
          </a:p>
          <a:p>
            <a:pPr marL="0" indent="0">
              <a:buNone/>
            </a:pPr>
            <a:r>
              <a:rPr lang="sr-Latn-RS" dirty="0"/>
              <a:t> </a:t>
            </a:r>
            <a:r>
              <a:rPr lang="sr-Latn-RS" dirty="0" smtClean="0"/>
              <a:t>                         </a:t>
            </a:r>
            <a:r>
              <a:rPr lang="sr-Latn-RS" dirty="0" smtClean="0">
                <a:solidFill>
                  <a:schemeClr val="accent2"/>
                </a:solidFill>
              </a:rPr>
              <a:t>Pobijanje </a:t>
            </a:r>
            <a:r>
              <a:rPr lang="sr-Latn-RS" dirty="0">
                <a:solidFill>
                  <a:schemeClr val="accent2"/>
                </a:solidFill>
              </a:rPr>
              <a:t>pravnih radnji </a:t>
            </a:r>
            <a:r>
              <a:rPr lang="sr-Latn-RS" dirty="0" smtClean="0">
                <a:solidFill>
                  <a:schemeClr val="accent2"/>
                </a:solidFill>
              </a:rPr>
              <a:t>stečajnog dužnika </a:t>
            </a:r>
          </a:p>
          <a:p>
            <a:pPr marL="0" indent="0">
              <a:buNone/>
            </a:pPr>
            <a:r>
              <a:rPr lang="sr-Latn-RS" dirty="0">
                <a:solidFill>
                  <a:schemeClr val="accent2"/>
                </a:solidFill>
              </a:rPr>
              <a:t>	</a:t>
            </a:r>
            <a:r>
              <a:rPr lang="sr-Latn-RS" dirty="0" smtClean="0">
                <a:solidFill>
                  <a:schemeClr val="accent2"/>
                </a:solidFill>
              </a:rPr>
              <a:t>              </a:t>
            </a:r>
            <a:r>
              <a:rPr lang="sr-Latn-RS" dirty="0">
                <a:solidFill>
                  <a:schemeClr val="accent2"/>
                </a:solidFill>
              </a:rPr>
              <a:t>Članovi </a:t>
            </a:r>
            <a:r>
              <a:rPr lang="sr-Latn-RS" dirty="0" smtClean="0">
                <a:solidFill>
                  <a:schemeClr val="accent2"/>
                </a:solidFill>
              </a:rPr>
              <a:t> 98 – 108 Zakona </a:t>
            </a:r>
            <a:r>
              <a:rPr lang="sr-Latn-RS" dirty="0">
                <a:solidFill>
                  <a:schemeClr val="accent2"/>
                </a:solidFill>
              </a:rPr>
              <a:t>o </a:t>
            </a:r>
            <a:r>
              <a:rPr lang="sr-Latn-RS" dirty="0" smtClean="0">
                <a:solidFill>
                  <a:schemeClr val="accent2"/>
                </a:solidFill>
              </a:rPr>
              <a:t>stečajnom postupku   </a:t>
            </a:r>
          </a:p>
          <a:p>
            <a:pPr marL="0" indent="0">
              <a:buNone/>
            </a:pPr>
            <a:r>
              <a:rPr lang="sr-Latn-RS" dirty="0" smtClean="0">
                <a:solidFill>
                  <a:schemeClr val="accent2"/>
                </a:solidFill>
              </a:rPr>
              <a:t>                                       Članovi 119 – 130 </a:t>
            </a:r>
            <a:r>
              <a:rPr lang="sr-Latn-RS" dirty="0">
                <a:solidFill>
                  <a:schemeClr val="accent2"/>
                </a:solidFill>
              </a:rPr>
              <a:t>Zakona o stečaju </a:t>
            </a:r>
            <a:endParaRPr lang="en-US" dirty="0">
              <a:solidFill>
                <a:schemeClr val="accent2"/>
              </a:solidFill>
            </a:endParaRPr>
          </a:p>
        </p:txBody>
      </p:sp>
    </p:spTree>
    <p:extLst>
      <p:ext uri="{BB962C8B-B14F-4D97-AF65-F5344CB8AC3E}">
        <p14:creationId xmlns:p14="http://schemas.microsoft.com/office/powerpoint/2010/main" val="660912561"/>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3) </a:t>
            </a:r>
            <a:r>
              <a:rPr lang="sr-Latn-RS" dirty="0" smtClean="0"/>
              <a:t>kada je </a:t>
            </a:r>
            <a:r>
              <a:rPr lang="en-US" dirty="0" smtClean="0"/>
              <a:t>u </a:t>
            </a:r>
            <a:r>
              <a:rPr lang="en-US" dirty="0" err="1"/>
              <a:t>pitanju</a:t>
            </a:r>
            <a:r>
              <a:rPr lang="en-US" dirty="0"/>
              <a:t> </a:t>
            </a:r>
            <a:r>
              <a:rPr lang="en-US" dirty="0" err="1"/>
              <a:t>preduzimanje</a:t>
            </a:r>
            <a:r>
              <a:rPr lang="en-US" dirty="0"/>
              <a:t> </a:t>
            </a:r>
            <a:r>
              <a:rPr lang="en-US" dirty="0" err="1"/>
              <a:t>ili</a:t>
            </a:r>
            <a:r>
              <a:rPr lang="en-US" dirty="0"/>
              <a:t> </a:t>
            </a:r>
            <a:r>
              <a:rPr lang="en-US" dirty="0" err="1"/>
              <a:t>propuštanje</a:t>
            </a:r>
            <a:r>
              <a:rPr lang="en-US" dirty="0"/>
              <a:t> </a:t>
            </a:r>
            <a:r>
              <a:rPr lang="en-US" dirty="0" err="1"/>
              <a:t>preduzimanja</a:t>
            </a:r>
            <a:r>
              <a:rPr lang="en-US" dirty="0"/>
              <a:t> </a:t>
            </a:r>
            <a:r>
              <a:rPr lang="en-US" dirty="0" err="1"/>
              <a:t>pravne</a:t>
            </a:r>
            <a:r>
              <a:rPr lang="en-US" dirty="0"/>
              <a:t> </a:t>
            </a:r>
            <a:r>
              <a:rPr lang="en-US" dirty="0" err="1"/>
              <a:t>radnje</a:t>
            </a:r>
            <a:r>
              <a:rPr lang="en-US" dirty="0"/>
              <a:t> </a:t>
            </a:r>
            <a:r>
              <a:rPr lang="en-US" dirty="0" err="1"/>
              <a:t>stečajnog</a:t>
            </a:r>
            <a:r>
              <a:rPr lang="en-US" dirty="0"/>
              <a:t> </a:t>
            </a:r>
            <a:r>
              <a:rPr lang="en-US" dirty="0" err="1"/>
              <a:t>dužnika</a:t>
            </a:r>
            <a:r>
              <a:rPr lang="en-US" dirty="0"/>
              <a:t> </a:t>
            </a:r>
            <a:endParaRPr lang="sr-Latn-RS" dirty="0" smtClean="0"/>
          </a:p>
          <a:p>
            <a:pPr algn="just"/>
            <a:endParaRPr lang="sr-Latn-RS" dirty="0" smtClean="0"/>
          </a:p>
          <a:p>
            <a:pPr algn="just"/>
            <a:r>
              <a:rPr lang="en-US" dirty="0" err="1" smtClean="0"/>
              <a:t>kojom</a:t>
            </a:r>
            <a:r>
              <a:rPr lang="en-US" dirty="0" smtClean="0"/>
              <a:t> </a:t>
            </a:r>
            <a:r>
              <a:rPr lang="en-US" dirty="0"/>
              <a:t>on </a:t>
            </a:r>
            <a:r>
              <a:rPr lang="en-US" dirty="0" err="1"/>
              <a:t>gubi</a:t>
            </a:r>
            <a:r>
              <a:rPr lang="en-US" dirty="0"/>
              <a:t> </a:t>
            </a:r>
            <a:r>
              <a:rPr lang="en-US" dirty="0" err="1"/>
              <a:t>neko</a:t>
            </a:r>
            <a:r>
              <a:rPr lang="en-US" dirty="0"/>
              <a:t> </a:t>
            </a:r>
            <a:r>
              <a:rPr lang="en-US" dirty="0" err="1"/>
              <a:t>svoje</a:t>
            </a:r>
            <a:r>
              <a:rPr lang="en-US" dirty="0"/>
              <a:t> </a:t>
            </a:r>
            <a:r>
              <a:rPr lang="en-US" dirty="0" err="1"/>
              <a:t>pravo</a:t>
            </a:r>
            <a:r>
              <a:rPr lang="en-US" dirty="0"/>
              <a:t> </a:t>
            </a:r>
            <a:r>
              <a:rPr lang="en-US" dirty="0" err="1"/>
              <a:t>ili</a:t>
            </a:r>
            <a:r>
              <a:rPr lang="en-US" dirty="0"/>
              <a:t> </a:t>
            </a:r>
            <a:r>
              <a:rPr lang="en-US" dirty="0" err="1"/>
              <a:t>zbog</a:t>
            </a:r>
            <a:r>
              <a:rPr lang="en-US" dirty="0"/>
              <a:t> </a:t>
            </a:r>
            <a:r>
              <a:rPr lang="en-US" dirty="0" err="1"/>
              <a:t>koje</a:t>
            </a:r>
            <a:r>
              <a:rPr lang="en-US" dirty="0"/>
              <a:t> on to </a:t>
            </a:r>
            <a:r>
              <a:rPr lang="en-US" dirty="0" err="1"/>
              <a:t>pravo</a:t>
            </a:r>
            <a:r>
              <a:rPr lang="en-US" dirty="0"/>
              <a:t> </a:t>
            </a:r>
            <a:r>
              <a:rPr lang="en-US" dirty="0" err="1"/>
              <a:t>više</a:t>
            </a:r>
            <a:r>
              <a:rPr lang="en-US" dirty="0"/>
              <a:t> ne </a:t>
            </a:r>
            <a:r>
              <a:rPr lang="en-US" dirty="0" err="1"/>
              <a:t>može</a:t>
            </a:r>
            <a:r>
              <a:rPr lang="en-US" dirty="0"/>
              <a:t> </a:t>
            </a:r>
            <a:r>
              <a:rPr lang="en-US" dirty="0" err="1"/>
              <a:t>ostvariti</a:t>
            </a:r>
            <a:r>
              <a:rPr lang="en-US" dirty="0"/>
              <a:t>, </a:t>
            </a:r>
            <a:endParaRPr lang="sr-Latn-RS" dirty="0" smtClean="0"/>
          </a:p>
          <a:p>
            <a:pPr algn="just"/>
            <a:endParaRPr lang="sr-Latn-RS" dirty="0" smtClean="0"/>
          </a:p>
          <a:p>
            <a:pPr algn="just"/>
            <a:r>
              <a:rPr lang="en-US" dirty="0" smtClean="0"/>
              <a:t>a </a:t>
            </a:r>
            <a:r>
              <a:rPr lang="en-US" dirty="0" err="1"/>
              <a:t>radnja</a:t>
            </a:r>
            <a:r>
              <a:rPr lang="en-US" dirty="0"/>
              <a:t> je </a:t>
            </a:r>
            <a:r>
              <a:rPr lang="en-US" dirty="0" err="1"/>
              <a:t>preduzeta</a:t>
            </a:r>
            <a:r>
              <a:rPr lang="en-US" dirty="0"/>
              <a:t> </a:t>
            </a:r>
            <a:r>
              <a:rPr lang="en-US" dirty="0" err="1"/>
              <a:t>ili</a:t>
            </a:r>
            <a:r>
              <a:rPr lang="en-US" dirty="0"/>
              <a:t> </a:t>
            </a:r>
            <a:r>
              <a:rPr lang="en-US" dirty="0" err="1"/>
              <a:t>propuštena</a:t>
            </a:r>
            <a:r>
              <a:rPr lang="en-US" dirty="0"/>
              <a:t> u </a:t>
            </a:r>
            <a:r>
              <a:rPr lang="en-US" dirty="0" err="1"/>
              <a:t>poslednjih</a:t>
            </a:r>
            <a:r>
              <a:rPr lang="en-US" dirty="0"/>
              <a:t> </a:t>
            </a:r>
            <a:r>
              <a:rPr lang="en-US" dirty="0" err="1"/>
              <a:t>šest</a:t>
            </a:r>
            <a:r>
              <a:rPr lang="en-US" dirty="0"/>
              <a:t> </a:t>
            </a:r>
            <a:r>
              <a:rPr lang="en-US" dirty="0" err="1"/>
              <a:t>meseci</a:t>
            </a:r>
            <a:r>
              <a:rPr lang="en-US" dirty="0"/>
              <a:t> pre </a:t>
            </a:r>
            <a:r>
              <a:rPr lang="en-US" dirty="0" err="1"/>
              <a:t>podnošenja</a:t>
            </a:r>
            <a:r>
              <a:rPr lang="en-US" dirty="0"/>
              <a:t> </a:t>
            </a:r>
            <a:r>
              <a:rPr lang="en-US" dirty="0" err="1"/>
              <a:t>predloga</a:t>
            </a:r>
            <a:r>
              <a:rPr lang="en-US" dirty="0"/>
              <a:t> </a:t>
            </a:r>
            <a:r>
              <a:rPr lang="en-US" dirty="0" err="1"/>
              <a:t>za</a:t>
            </a:r>
            <a:r>
              <a:rPr lang="en-US" dirty="0"/>
              <a:t> </a:t>
            </a:r>
            <a:r>
              <a:rPr lang="en-US" dirty="0" err="1"/>
              <a:t>pokretanje</a:t>
            </a:r>
            <a:r>
              <a:rPr lang="en-US" dirty="0"/>
              <a:t> </a:t>
            </a:r>
            <a:r>
              <a:rPr lang="en-US" dirty="0" err="1"/>
              <a:t>stečajnog</a:t>
            </a:r>
            <a:r>
              <a:rPr lang="en-US" dirty="0"/>
              <a:t> </a:t>
            </a:r>
            <a:r>
              <a:rPr lang="en-US" dirty="0" err="1"/>
              <a:t>postupka</a:t>
            </a:r>
            <a:r>
              <a:rPr lang="en-US" dirty="0"/>
              <a:t>. </a:t>
            </a:r>
          </a:p>
          <a:p>
            <a:pPr marL="0" indent="0">
              <a:buNone/>
            </a:pPr>
            <a:r>
              <a:rPr lang="sr-Cyrl-CS" dirty="0"/>
              <a:t>	</a:t>
            </a:r>
            <a:endParaRPr lang="en-US" dirty="0"/>
          </a:p>
          <a:p>
            <a:endParaRPr lang="en-US" dirty="0"/>
          </a:p>
        </p:txBody>
      </p:sp>
      <p:sp>
        <p:nvSpPr>
          <p:cNvPr id="3" name="Rectangle 2"/>
          <p:cNvSpPr/>
          <p:nvPr/>
        </p:nvSpPr>
        <p:spPr>
          <a:xfrm>
            <a:off x="2855640" y="692697"/>
            <a:ext cx="5040560" cy="774571"/>
          </a:xfrm>
          <a:prstGeom prst="rect">
            <a:avLst/>
          </a:prstGeom>
        </p:spPr>
        <p:txBody>
          <a:bodyPr wrap="square">
            <a:spAutoFit/>
          </a:bodyPr>
          <a:lstStyle/>
          <a:p>
            <a:pPr algn="ctr" defTabSz="457200">
              <a:spcBef>
                <a:spcPts val="1000"/>
              </a:spcBef>
              <a:buClr>
                <a:srgbClr val="1CADE4"/>
              </a:buClr>
              <a:buSzPct val="80000"/>
            </a:pPr>
            <a:r>
              <a:rPr lang="sr-Latn-RS" b="1" dirty="0">
                <a:solidFill>
                  <a:schemeClr val="accent2">
                    <a:lumMod val="75000"/>
                  </a:schemeClr>
                </a:solidFill>
              </a:rPr>
              <a:t>NEPOSREDNO OŠTEĆENJE POVERILACA</a:t>
            </a:r>
            <a:endParaRPr lang="en-US" dirty="0">
              <a:solidFill>
                <a:schemeClr val="accent2">
                  <a:lumMod val="75000"/>
                </a:schemeClr>
              </a:solidFill>
            </a:endParaRPr>
          </a:p>
          <a:p>
            <a:pPr algn="ctr" defTabSz="457200">
              <a:spcBef>
                <a:spcPts val="1000"/>
              </a:spcBef>
              <a:buClr>
                <a:srgbClr val="1CADE4"/>
              </a:buClr>
              <a:buSzPct val="80000"/>
            </a:pPr>
            <a:r>
              <a:rPr lang="sr-Cyrl-CS" b="1" dirty="0">
                <a:solidFill>
                  <a:schemeClr val="accent2">
                    <a:lumMod val="75000"/>
                  </a:schemeClr>
                </a:solidFill>
              </a:rPr>
              <a:t>(</a:t>
            </a:r>
            <a:r>
              <a:rPr lang="sr-Latn-RS" b="1" dirty="0">
                <a:solidFill>
                  <a:schemeClr val="accent2">
                    <a:lumMod val="75000"/>
                  </a:schemeClr>
                </a:solidFill>
              </a:rPr>
              <a:t>Član</a:t>
            </a:r>
            <a:r>
              <a:rPr lang="sr-Cyrl-CS" b="1" dirty="0">
                <a:solidFill>
                  <a:schemeClr val="accent2">
                    <a:lumMod val="75000"/>
                  </a:schemeClr>
                </a:solidFill>
              </a:rPr>
              <a:t> 122 </a:t>
            </a:r>
            <a:r>
              <a:rPr lang="sr-Latn-RS" b="1" dirty="0">
                <a:solidFill>
                  <a:schemeClr val="accent2">
                    <a:lumMod val="75000"/>
                  </a:schemeClr>
                </a:solidFill>
              </a:rPr>
              <a:t>Zakona o stečaju)</a:t>
            </a:r>
            <a:endParaRPr lang="en-US" dirty="0">
              <a:solidFill>
                <a:schemeClr val="accent2">
                  <a:lumMod val="75000"/>
                </a:schemeClr>
              </a:solidFill>
            </a:endParaRPr>
          </a:p>
        </p:txBody>
      </p:sp>
    </p:spTree>
    <p:extLst>
      <p:ext uri="{BB962C8B-B14F-4D97-AF65-F5344CB8AC3E}">
        <p14:creationId xmlns:p14="http://schemas.microsoft.com/office/powerpoint/2010/main" val="2587616108"/>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32002" y="1988841"/>
            <a:ext cx="6447501" cy="4052523"/>
          </a:xfrm>
        </p:spPr>
        <p:txBody>
          <a:bodyPr>
            <a:normAutofit/>
          </a:bodyPr>
          <a:lstStyle/>
          <a:p>
            <a:pPr marL="0" indent="0">
              <a:buNone/>
            </a:pPr>
            <a:r>
              <a:rPr lang="sr-Latn-RS" dirty="0" smtClean="0"/>
              <a:t>	</a:t>
            </a:r>
            <a:r>
              <a:rPr lang="sr-Latn-RS" b="1" dirty="0" smtClean="0"/>
              <a:t>Pobija se p</a:t>
            </a:r>
            <a:r>
              <a:rPr lang="en-US" b="1" dirty="0" err="1" smtClean="0"/>
              <a:t>ravni</a:t>
            </a:r>
            <a:r>
              <a:rPr lang="en-US" b="1" dirty="0" smtClean="0"/>
              <a:t> </a:t>
            </a:r>
            <a:r>
              <a:rPr lang="en-US" b="1" dirty="0" err="1"/>
              <a:t>posao</a:t>
            </a:r>
            <a:r>
              <a:rPr lang="en-US" b="1" dirty="0"/>
              <a:t> </a:t>
            </a:r>
            <a:r>
              <a:rPr lang="en-US" b="1" dirty="0" err="1"/>
              <a:t>odnosno</a:t>
            </a:r>
            <a:r>
              <a:rPr lang="en-US" b="1" dirty="0"/>
              <a:t> </a:t>
            </a:r>
            <a:r>
              <a:rPr lang="en-US" b="1" dirty="0" err="1"/>
              <a:t>pravna</a:t>
            </a:r>
            <a:r>
              <a:rPr lang="en-US" b="1" dirty="0"/>
              <a:t> </a:t>
            </a:r>
            <a:r>
              <a:rPr lang="en-US" b="1" dirty="0" err="1"/>
              <a:t>radnja</a:t>
            </a:r>
            <a:r>
              <a:rPr lang="en-US" b="1" dirty="0"/>
              <a:t> </a:t>
            </a:r>
            <a:endParaRPr lang="sr-Latn-RS" b="1" dirty="0" smtClean="0"/>
          </a:p>
          <a:p>
            <a:r>
              <a:rPr lang="en-US" dirty="0" err="1" smtClean="0"/>
              <a:t>zaključeni</a:t>
            </a:r>
            <a:r>
              <a:rPr lang="en-US" dirty="0" smtClean="0"/>
              <a:t> </a:t>
            </a:r>
            <a:r>
              <a:rPr lang="en-US" dirty="0" err="1"/>
              <a:t>odnosno</a:t>
            </a:r>
            <a:r>
              <a:rPr lang="en-US" dirty="0"/>
              <a:t> </a:t>
            </a:r>
            <a:r>
              <a:rPr lang="en-US" dirty="0" err="1"/>
              <a:t>preduzeti</a:t>
            </a:r>
            <a:r>
              <a:rPr lang="en-US" dirty="0"/>
              <a:t> u </a:t>
            </a:r>
            <a:r>
              <a:rPr lang="en-US" dirty="0" err="1"/>
              <a:t>poslednjih</a:t>
            </a:r>
            <a:r>
              <a:rPr lang="en-US" dirty="0"/>
              <a:t> pet </a:t>
            </a:r>
            <a:r>
              <a:rPr lang="en-US" dirty="0" err="1"/>
              <a:t>godina</a:t>
            </a:r>
            <a:r>
              <a:rPr lang="en-US" dirty="0"/>
              <a:t> pre </a:t>
            </a:r>
            <a:r>
              <a:rPr lang="en-US" dirty="0" err="1"/>
              <a:t>podnošenja</a:t>
            </a:r>
            <a:r>
              <a:rPr lang="en-US" dirty="0"/>
              <a:t> </a:t>
            </a:r>
            <a:r>
              <a:rPr lang="en-US" dirty="0" err="1"/>
              <a:t>predloga</a:t>
            </a:r>
            <a:r>
              <a:rPr lang="en-US" dirty="0"/>
              <a:t> </a:t>
            </a:r>
            <a:r>
              <a:rPr lang="en-US" dirty="0" err="1"/>
              <a:t>za</a:t>
            </a:r>
            <a:r>
              <a:rPr lang="en-US" dirty="0"/>
              <a:t> </a:t>
            </a:r>
            <a:r>
              <a:rPr lang="en-US" dirty="0" err="1"/>
              <a:t>pokretanje</a:t>
            </a:r>
            <a:r>
              <a:rPr lang="en-US" dirty="0"/>
              <a:t> </a:t>
            </a:r>
            <a:r>
              <a:rPr lang="en-US" dirty="0" err="1"/>
              <a:t>stečajnog</a:t>
            </a:r>
            <a:r>
              <a:rPr lang="en-US" dirty="0"/>
              <a:t> </a:t>
            </a:r>
            <a:r>
              <a:rPr lang="en-US" dirty="0" err="1"/>
              <a:t>postupka</a:t>
            </a:r>
            <a:r>
              <a:rPr lang="en-US" dirty="0"/>
              <a:t> </a:t>
            </a:r>
            <a:r>
              <a:rPr lang="en-US" dirty="0" err="1"/>
              <a:t>ili</a:t>
            </a:r>
            <a:r>
              <a:rPr lang="en-US" dirty="0"/>
              <a:t> </a:t>
            </a:r>
            <a:r>
              <a:rPr lang="en-US" dirty="0" err="1"/>
              <a:t>posle</a:t>
            </a:r>
            <a:r>
              <a:rPr lang="en-US" dirty="0"/>
              <a:t> toga, </a:t>
            </a:r>
            <a:endParaRPr lang="sr-Latn-RS" dirty="0" smtClean="0"/>
          </a:p>
          <a:p>
            <a:r>
              <a:rPr lang="en-US" dirty="0" err="1" smtClean="0"/>
              <a:t>sa</a:t>
            </a:r>
            <a:r>
              <a:rPr lang="en-US" dirty="0" smtClean="0"/>
              <a:t> </a:t>
            </a:r>
            <a:r>
              <a:rPr lang="en-US" dirty="0" err="1"/>
              <a:t>namerom</a:t>
            </a:r>
            <a:r>
              <a:rPr lang="en-US" dirty="0"/>
              <a:t> </a:t>
            </a:r>
            <a:r>
              <a:rPr lang="en-US" dirty="0" err="1"/>
              <a:t>oštećenja</a:t>
            </a:r>
            <a:r>
              <a:rPr lang="en-US" dirty="0"/>
              <a:t> </a:t>
            </a:r>
            <a:r>
              <a:rPr lang="en-US" dirty="0" err="1"/>
              <a:t>jednog</a:t>
            </a:r>
            <a:r>
              <a:rPr lang="en-US" dirty="0"/>
              <a:t> </a:t>
            </a:r>
            <a:r>
              <a:rPr lang="en-US" dirty="0" err="1"/>
              <a:t>ili</a:t>
            </a:r>
            <a:r>
              <a:rPr lang="en-US" dirty="0"/>
              <a:t> </a:t>
            </a:r>
            <a:r>
              <a:rPr lang="en-US" dirty="0" err="1"/>
              <a:t>više</a:t>
            </a:r>
            <a:r>
              <a:rPr lang="en-US" dirty="0"/>
              <a:t> </a:t>
            </a:r>
            <a:r>
              <a:rPr lang="en-US" dirty="0" err="1"/>
              <a:t>poverilaca</a:t>
            </a:r>
            <a:r>
              <a:rPr lang="en-US" dirty="0"/>
              <a:t>, </a:t>
            </a:r>
            <a:endParaRPr lang="sr-Latn-RS" dirty="0" smtClean="0"/>
          </a:p>
          <a:p>
            <a:endParaRPr lang="sr-Latn-RS" dirty="0" smtClean="0"/>
          </a:p>
          <a:p>
            <a:pPr marL="0" indent="0">
              <a:buNone/>
            </a:pPr>
            <a:r>
              <a:rPr lang="sr-Latn-RS" dirty="0" smtClean="0"/>
              <a:t>	</a:t>
            </a:r>
            <a:r>
              <a:rPr lang="sr-Latn-RS" b="1" dirty="0" smtClean="0"/>
              <a:t>M</a:t>
            </a:r>
            <a:r>
              <a:rPr lang="en-US" b="1" dirty="0" err="1" smtClean="0"/>
              <a:t>ogu</a:t>
            </a:r>
            <a:r>
              <a:rPr lang="en-US" b="1" dirty="0" smtClean="0"/>
              <a:t> </a:t>
            </a:r>
            <a:r>
              <a:rPr lang="en-US" b="1" dirty="0"/>
              <a:t>se </a:t>
            </a:r>
            <a:r>
              <a:rPr lang="en-US" b="1" dirty="0" err="1"/>
              <a:t>pobijati</a:t>
            </a:r>
            <a:r>
              <a:rPr lang="en-US" b="1" dirty="0"/>
              <a:t> </a:t>
            </a:r>
            <a:r>
              <a:rPr lang="en-US" b="1" dirty="0" err="1"/>
              <a:t>ako</a:t>
            </a:r>
            <a:r>
              <a:rPr lang="en-US" b="1" dirty="0"/>
              <a:t> je </a:t>
            </a:r>
            <a:r>
              <a:rPr lang="en-US" dirty="0" err="1" smtClean="0"/>
              <a:t>saugovarač</a:t>
            </a:r>
            <a:r>
              <a:rPr lang="en-US" dirty="0" smtClean="0"/>
              <a:t> </a:t>
            </a:r>
            <a:r>
              <a:rPr lang="en-US" dirty="0" err="1"/>
              <a:t>stečajnog</a:t>
            </a:r>
            <a:r>
              <a:rPr lang="en-US" dirty="0"/>
              <a:t> </a:t>
            </a:r>
            <a:r>
              <a:rPr lang="en-US" dirty="0" err="1"/>
              <a:t>dužnika</a:t>
            </a:r>
            <a:r>
              <a:rPr lang="en-US" dirty="0"/>
              <a:t> </a:t>
            </a:r>
            <a:r>
              <a:rPr lang="sr-Latn-RS" dirty="0" smtClean="0"/>
              <a:t> 	</a:t>
            </a:r>
            <a:r>
              <a:rPr lang="en-US" dirty="0" err="1" smtClean="0"/>
              <a:t>znao</a:t>
            </a:r>
            <a:r>
              <a:rPr lang="en-US" dirty="0" smtClean="0"/>
              <a:t> </a:t>
            </a:r>
            <a:r>
              <a:rPr lang="en-US" dirty="0" err="1"/>
              <a:t>za</a:t>
            </a:r>
            <a:r>
              <a:rPr lang="en-US" dirty="0"/>
              <a:t> </a:t>
            </a:r>
            <a:r>
              <a:rPr lang="en-US" dirty="0" err="1"/>
              <a:t>nameru</a:t>
            </a:r>
            <a:r>
              <a:rPr lang="en-US" dirty="0"/>
              <a:t> </a:t>
            </a:r>
            <a:r>
              <a:rPr lang="en-US" dirty="0" err="1"/>
              <a:t>stečajnog</a:t>
            </a:r>
            <a:r>
              <a:rPr lang="en-US" dirty="0"/>
              <a:t> </a:t>
            </a:r>
            <a:r>
              <a:rPr lang="en-US" dirty="0" err="1"/>
              <a:t>dužnika</a:t>
            </a:r>
            <a:r>
              <a:rPr lang="en-US" dirty="0"/>
              <a:t>. </a:t>
            </a:r>
            <a:endParaRPr lang="sr-Latn-RS" dirty="0" smtClean="0"/>
          </a:p>
          <a:p>
            <a:r>
              <a:rPr lang="en-US" sz="1600" dirty="0" err="1"/>
              <a:t>Znanje</a:t>
            </a:r>
            <a:r>
              <a:rPr lang="en-US" sz="1600" dirty="0"/>
              <a:t> </a:t>
            </a:r>
            <a:r>
              <a:rPr lang="en-US" sz="1600" dirty="0" err="1"/>
              <a:t>namere</a:t>
            </a:r>
            <a:r>
              <a:rPr lang="en-US" sz="1600" dirty="0"/>
              <a:t> se </a:t>
            </a:r>
            <a:r>
              <a:rPr lang="en-US" sz="1600" dirty="0" err="1"/>
              <a:t>pretpostavlja</a:t>
            </a:r>
            <a:r>
              <a:rPr lang="en-US" sz="1600" dirty="0"/>
              <a:t> </a:t>
            </a:r>
            <a:r>
              <a:rPr lang="en-US" sz="1600" dirty="0" err="1"/>
              <a:t>ako</a:t>
            </a:r>
            <a:r>
              <a:rPr lang="en-US" sz="1600" dirty="0"/>
              <a:t> je </a:t>
            </a:r>
            <a:r>
              <a:rPr lang="en-US" sz="1600" dirty="0" err="1"/>
              <a:t>saugovarač</a:t>
            </a:r>
            <a:r>
              <a:rPr lang="en-US" sz="1600" dirty="0"/>
              <a:t> </a:t>
            </a:r>
            <a:r>
              <a:rPr lang="en-US" sz="1600" dirty="0" err="1"/>
              <a:t>stečajnog</a:t>
            </a:r>
            <a:r>
              <a:rPr lang="en-US" sz="1600" dirty="0"/>
              <a:t> </a:t>
            </a:r>
            <a:r>
              <a:rPr lang="en-US" sz="1600" dirty="0" err="1"/>
              <a:t>dužnika</a:t>
            </a:r>
            <a:r>
              <a:rPr lang="en-US" sz="1600" dirty="0"/>
              <a:t> </a:t>
            </a:r>
            <a:r>
              <a:rPr lang="en-US" sz="1600" dirty="0" err="1"/>
              <a:t>znao</a:t>
            </a:r>
            <a:r>
              <a:rPr lang="en-US" sz="1600" dirty="0"/>
              <a:t> da </a:t>
            </a:r>
            <a:r>
              <a:rPr lang="en-US" sz="1600" dirty="0" err="1"/>
              <a:t>stečajnom</a:t>
            </a:r>
            <a:r>
              <a:rPr lang="en-US" sz="1600" dirty="0"/>
              <a:t> </a:t>
            </a:r>
            <a:r>
              <a:rPr lang="en-US" sz="1600" dirty="0" err="1"/>
              <a:t>dužniku</a:t>
            </a:r>
            <a:r>
              <a:rPr lang="en-US" sz="1600" dirty="0"/>
              <a:t> </a:t>
            </a:r>
            <a:r>
              <a:rPr lang="en-US" sz="1600" dirty="0" err="1"/>
              <a:t>preti</a:t>
            </a:r>
            <a:r>
              <a:rPr lang="en-US" sz="1600" dirty="0"/>
              <a:t> </a:t>
            </a:r>
            <a:r>
              <a:rPr lang="en-US" sz="1600" dirty="0" err="1"/>
              <a:t>nesposobnost</a:t>
            </a:r>
            <a:r>
              <a:rPr lang="en-US" sz="1600" dirty="0"/>
              <a:t> </a:t>
            </a:r>
            <a:r>
              <a:rPr lang="en-US" sz="1600" dirty="0" err="1"/>
              <a:t>plaćanja</a:t>
            </a:r>
            <a:r>
              <a:rPr lang="en-US" sz="1600" dirty="0"/>
              <a:t> i da se </a:t>
            </a:r>
            <a:r>
              <a:rPr lang="en-US" sz="1600" dirty="0" err="1"/>
              <a:t>radnjom</a:t>
            </a:r>
            <a:r>
              <a:rPr lang="en-US" sz="1600" dirty="0"/>
              <a:t> </a:t>
            </a:r>
            <a:r>
              <a:rPr lang="en-US" sz="1600" dirty="0" err="1"/>
              <a:t>oštećuju</a:t>
            </a:r>
            <a:r>
              <a:rPr lang="en-US" sz="1600" dirty="0"/>
              <a:t> </a:t>
            </a:r>
            <a:r>
              <a:rPr lang="en-US" sz="1600" dirty="0" err="1"/>
              <a:t>poverioci</a:t>
            </a:r>
            <a:r>
              <a:rPr lang="en-US" sz="1600" dirty="0"/>
              <a:t>. </a:t>
            </a:r>
          </a:p>
        </p:txBody>
      </p:sp>
      <p:sp>
        <p:nvSpPr>
          <p:cNvPr id="3" name="Rectangle 2"/>
          <p:cNvSpPr/>
          <p:nvPr/>
        </p:nvSpPr>
        <p:spPr>
          <a:xfrm>
            <a:off x="2495600" y="1108825"/>
            <a:ext cx="5472608" cy="774571"/>
          </a:xfrm>
          <a:prstGeom prst="rect">
            <a:avLst/>
          </a:prstGeom>
        </p:spPr>
        <p:txBody>
          <a:bodyPr wrap="square">
            <a:spAutoFit/>
          </a:bodyPr>
          <a:lstStyle/>
          <a:p>
            <a:pPr algn="ctr" defTabSz="457200">
              <a:spcBef>
                <a:spcPts val="1000"/>
              </a:spcBef>
              <a:buClr>
                <a:srgbClr val="1CADE4"/>
              </a:buClr>
              <a:buSzPct val="80000"/>
            </a:pPr>
            <a:r>
              <a:rPr lang="sr-Latn-RS" b="1" dirty="0">
                <a:solidFill>
                  <a:schemeClr val="accent2">
                    <a:lumMod val="75000"/>
                  </a:schemeClr>
                </a:solidFill>
              </a:rPr>
              <a:t>NAMERNO OŠTEĆENJE POVERILACA</a:t>
            </a:r>
            <a:endParaRPr lang="en-US" dirty="0">
              <a:solidFill>
                <a:schemeClr val="accent2">
                  <a:lumMod val="75000"/>
                </a:schemeClr>
              </a:solidFill>
            </a:endParaRPr>
          </a:p>
          <a:p>
            <a:pPr algn="ctr" defTabSz="457200">
              <a:spcBef>
                <a:spcPts val="1000"/>
              </a:spcBef>
              <a:buClr>
                <a:srgbClr val="1CADE4"/>
              </a:buClr>
              <a:buSzPct val="80000"/>
            </a:pPr>
            <a:r>
              <a:rPr lang="sr-Cyrl-CS" b="1" dirty="0">
                <a:solidFill>
                  <a:schemeClr val="accent2">
                    <a:lumMod val="75000"/>
                  </a:schemeClr>
                </a:solidFill>
              </a:rPr>
              <a:t>(</a:t>
            </a:r>
            <a:r>
              <a:rPr lang="sr-Latn-RS" b="1" dirty="0">
                <a:solidFill>
                  <a:schemeClr val="accent2">
                    <a:lumMod val="75000"/>
                  </a:schemeClr>
                </a:solidFill>
              </a:rPr>
              <a:t>Član</a:t>
            </a:r>
            <a:r>
              <a:rPr lang="sr-Cyrl-CS" b="1" dirty="0">
                <a:solidFill>
                  <a:schemeClr val="accent2">
                    <a:lumMod val="75000"/>
                  </a:schemeClr>
                </a:solidFill>
              </a:rPr>
              <a:t> </a:t>
            </a:r>
            <a:r>
              <a:rPr lang="sr-Cyrl-CS" b="1" dirty="0">
                <a:solidFill>
                  <a:schemeClr val="accent2">
                    <a:lumMod val="75000"/>
                  </a:schemeClr>
                </a:solidFill>
              </a:rPr>
              <a:t>123 </a:t>
            </a:r>
            <a:r>
              <a:rPr lang="sr-Latn-RS" b="1" dirty="0">
                <a:solidFill>
                  <a:schemeClr val="accent2">
                    <a:lumMod val="75000"/>
                  </a:schemeClr>
                </a:solidFill>
              </a:rPr>
              <a:t>Zakona o stečaju)</a:t>
            </a:r>
            <a:endParaRPr lang="en-US" dirty="0">
              <a:solidFill>
                <a:schemeClr val="accent2">
                  <a:lumMod val="75000"/>
                </a:schemeClr>
              </a:solidFill>
            </a:endParaRPr>
          </a:p>
        </p:txBody>
      </p:sp>
    </p:spTree>
    <p:extLst>
      <p:ext uri="{BB962C8B-B14F-4D97-AF65-F5344CB8AC3E}">
        <p14:creationId xmlns:p14="http://schemas.microsoft.com/office/powerpoint/2010/main" val="2952113114"/>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63553" y="1988841"/>
            <a:ext cx="6447501" cy="4240813"/>
          </a:xfrm>
        </p:spPr>
        <p:txBody>
          <a:bodyPr>
            <a:normAutofit fontScale="92500" lnSpcReduction="10000"/>
          </a:bodyPr>
          <a:lstStyle/>
          <a:p>
            <a:pPr algn="just"/>
            <a:r>
              <a:rPr lang="en-US" b="1" dirty="0" err="1"/>
              <a:t>Obezbeđenje</a:t>
            </a:r>
            <a:r>
              <a:rPr lang="en-US" b="1" dirty="0"/>
              <a:t> </a:t>
            </a:r>
            <a:r>
              <a:rPr lang="en-US" b="1" dirty="0" err="1"/>
              <a:t>koje</a:t>
            </a:r>
            <a:r>
              <a:rPr lang="en-US" b="1" dirty="0"/>
              <a:t> je </a:t>
            </a:r>
            <a:r>
              <a:rPr lang="en-US" b="1" dirty="0" err="1"/>
              <a:t>stečajni</a:t>
            </a:r>
            <a:r>
              <a:rPr lang="en-US" b="1" dirty="0"/>
              <a:t> </a:t>
            </a:r>
            <a:r>
              <a:rPr lang="en-US" b="1" dirty="0" err="1"/>
              <a:t>dužnik</a:t>
            </a:r>
            <a:r>
              <a:rPr lang="en-US" b="1" dirty="0"/>
              <a:t> </a:t>
            </a:r>
            <a:r>
              <a:rPr lang="en-US" b="1" dirty="0" err="1"/>
              <a:t>dao</a:t>
            </a:r>
            <a:r>
              <a:rPr lang="en-US" b="1" dirty="0"/>
              <a:t> </a:t>
            </a:r>
            <a:r>
              <a:rPr lang="en-US" b="1" dirty="0" err="1"/>
              <a:t>za</a:t>
            </a:r>
            <a:r>
              <a:rPr lang="en-US" b="1" dirty="0"/>
              <a:t> </a:t>
            </a:r>
            <a:r>
              <a:rPr lang="en-US" b="1" dirty="0" err="1"/>
              <a:t>zajam</a:t>
            </a:r>
            <a:r>
              <a:rPr lang="en-US" b="1" dirty="0"/>
              <a:t>, </a:t>
            </a:r>
            <a:r>
              <a:rPr lang="en-US" b="1" dirty="0" err="1"/>
              <a:t>odnosno</a:t>
            </a:r>
            <a:r>
              <a:rPr lang="en-US" b="1" dirty="0"/>
              <a:t> </a:t>
            </a:r>
            <a:r>
              <a:rPr lang="en-US" b="1" dirty="0" err="1"/>
              <a:t>druge</a:t>
            </a:r>
            <a:r>
              <a:rPr lang="en-US" b="1" dirty="0"/>
              <a:t> </a:t>
            </a:r>
            <a:r>
              <a:rPr lang="en-US" b="1" dirty="0" err="1"/>
              <a:t>pravne</a:t>
            </a:r>
            <a:r>
              <a:rPr lang="en-US" b="1" dirty="0"/>
              <a:t> </a:t>
            </a:r>
            <a:r>
              <a:rPr lang="en-US" b="1" dirty="0" err="1"/>
              <a:t>radnje</a:t>
            </a:r>
            <a:r>
              <a:rPr lang="en-US" b="1" dirty="0"/>
              <a:t> </a:t>
            </a:r>
            <a:r>
              <a:rPr lang="en-US" b="1" dirty="0" err="1"/>
              <a:t>koje</a:t>
            </a:r>
            <a:r>
              <a:rPr lang="en-US" b="1" dirty="0"/>
              <a:t> u </a:t>
            </a:r>
            <a:r>
              <a:rPr lang="en-US" b="1" dirty="0" err="1"/>
              <a:t>ekonomskom</a:t>
            </a:r>
            <a:r>
              <a:rPr lang="en-US" b="1" dirty="0"/>
              <a:t> </a:t>
            </a:r>
            <a:r>
              <a:rPr lang="en-US" b="1" dirty="0" err="1"/>
              <a:t>pogledu</a:t>
            </a:r>
            <a:r>
              <a:rPr lang="en-US" b="1" dirty="0"/>
              <a:t> </a:t>
            </a:r>
            <a:r>
              <a:rPr lang="en-US" b="1" dirty="0" err="1"/>
              <a:t>odgovaraju</a:t>
            </a:r>
            <a:r>
              <a:rPr lang="en-US" b="1" dirty="0"/>
              <a:t> </a:t>
            </a:r>
            <a:r>
              <a:rPr lang="en-US" b="1" dirty="0" err="1"/>
              <a:t>odobravanju</a:t>
            </a:r>
            <a:r>
              <a:rPr lang="en-US" b="1" dirty="0"/>
              <a:t> </a:t>
            </a:r>
            <a:r>
              <a:rPr lang="en-US" b="1" dirty="0" err="1"/>
              <a:t>zajmova</a:t>
            </a:r>
            <a:r>
              <a:rPr lang="en-US" b="1" dirty="0"/>
              <a:t>, </a:t>
            </a:r>
            <a:r>
              <a:rPr lang="en-US" b="1" dirty="0" err="1"/>
              <a:t>licu</a:t>
            </a:r>
            <a:r>
              <a:rPr lang="en-US" b="1" dirty="0"/>
              <a:t> </a:t>
            </a:r>
            <a:r>
              <a:rPr lang="en-US" b="1" dirty="0" err="1"/>
              <a:t>povezanom</a:t>
            </a:r>
            <a:r>
              <a:rPr lang="en-US" b="1" dirty="0"/>
              <a:t> </a:t>
            </a:r>
            <a:r>
              <a:rPr lang="en-US" b="1" dirty="0" err="1"/>
              <a:t>sa</a:t>
            </a:r>
            <a:r>
              <a:rPr lang="en-US" b="1" dirty="0"/>
              <a:t> </a:t>
            </a:r>
            <a:r>
              <a:rPr lang="en-US" b="1" dirty="0" err="1"/>
              <a:t>stečajnim</a:t>
            </a:r>
            <a:r>
              <a:rPr lang="en-US" b="1" dirty="0"/>
              <a:t> </a:t>
            </a:r>
            <a:r>
              <a:rPr lang="en-US" b="1" dirty="0" err="1"/>
              <a:t>dužnikom</a:t>
            </a:r>
            <a:r>
              <a:rPr lang="en-US" b="1" dirty="0"/>
              <a:t>, u </a:t>
            </a:r>
            <a:r>
              <a:rPr lang="en-US" b="1" dirty="0" err="1"/>
              <a:t>smislu</a:t>
            </a:r>
            <a:r>
              <a:rPr lang="en-US" b="1" dirty="0"/>
              <a:t> </a:t>
            </a:r>
            <a:r>
              <a:rPr lang="en-US" b="1" dirty="0" err="1"/>
              <a:t>ovog</a:t>
            </a:r>
            <a:r>
              <a:rPr lang="en-US" b="1" dirty="0"/>
              <a:t> </a:t>
            </a:r>
            <a:r>
              <a:rPr lang="en-US" b="1" dirty="0" err="1"/>
              <a:t>zakona</a:t>
            </a:r>
            <a:r>
              <a:rPr lang="en-US" dirty="0"/>
              <a:t>, </a:t>
            </a:r>
            <a:r>
              <a:rPr lang="en-US" dirty="0" err="1"/>
              <a:t>osim</a:t>
            </a:r>
            <a:r>
              <a:rPr lang="en-US" dirty="0"/>
              <a:t> </a:t>
            </a:r>
            <a:r>
              <a:rPr lang="en-US" dirty="0" err="1"/>
              <a:t>lica</a:t>
            </a:r>
            <a:r>
              <a:rPr lang="en-US" dirty="0"/>
              <a:t> </a:t>
            </a:r>
            <a:r>
              <a:rPr lang="en-US" dirty="0" err="1"/>
              <a:t>koje</a:t>
            </a:r>
            <a:r>
              <a:rPr lang="en-US" dirty="0"/>
              <a:t> se u </a:t>
            </a:r>
            <a:r>
              <a:rPr lang="en-US" dirty="0" err="1"/>
              <a:t>okviru</a:t>
            </a:r>
            <a:r>
              <a:rPr lang="en-US" dirty="0"/>
              <a:t> </a:t>
            </a:r>
            <a:r>
              <a:rPr lang="en-US" dirty="0" err="1"/>
              <a:t>svoje</a:t>
            </a:r>
            <a:r>
              <a:rPr lang="en-US" dirty="0"/>
              <a:t> </a:t>
            </a:r>
            <a:r>
              <a:rPr lang="en-US" dirty="0" err="1"/>
              <a:t>redovne</a:t>
            </a:r>
            <a:r>
              <a:rPr lang="en-US" dirty="0"/>
              <a:t> </a:t>
            </a:r>
            <a:r>
              <a:rPr lang="en-US" dirty="0" err="1"/>
              <a:t>delatnosti</a:t>
            </a:r>
            <a:r>
              <a:rPr lang="en-US" dirty="0"/>
              <a:t> </a:t>
            </a:r>
            <a:r>
              <a:rPr lang="en-US" dirty="0" err="1"/>
              <a:t>bavi</a:t>
            </a:r>
            <a:r>
              <a:rPr lang="en-US" dirty="0"/>
              <a:t> </a:t>
            </a:r>
            <a:r>
              <a:rPr lang="en-US" dirty="0" err="1"/>
              <a:t>davanjem</a:t>
            </a:r>
            <a:r>
              <a:rPr lang="en-US" dirty="0"/>
              <a:t> </a:t>
            </a:r>
            <a:r>
              <a:rPr lang="en-US" dirty="0" err="1"/>
              <a:t>kredita</a:t>
            </a:r>
            <a:r>
              <a:rPr lang="en-US" dirty="0"/>
              <a:t> </a:t>
            </a:r>
            <a:r>
              <a:rPr lang="en-US" dirty="0" err="1"/>
              <a:t>ili</a:t>
            </a:r>
            <a:r>
              <a:rPr lang="en-US" dirty="0"/>
              <a:t> </a:t>
            </a:r>
            <a:r>
              <a:rPr lang="en-US" dirty="0" err="1"/>
              <a:t>zajmova</a:t>
            </a:r>
            <a:r>
              <a:rPr lang="en-US" dirty="0"/>
              <a:t>, </a:t>
            </a:r>
            <a:r>
              <a:rPr lang="en-US" b="1" dirty="0"/>
              <a:t>u </a:t>
            </a:r>
            <a:r>
              <a:rPr lang="en-US" b="1" dirty="0" err="1"/>
              <a:t>trenutku</a:t>
            </a:r>
            <a:r>
              <a:rPr lang="en-US" b="1" dirty="0"/>
              <a:t> </a:t>
            </a:r>
            <a:r>
              <a:rPr lang="en-US" b="1" dirty="0" err="1"/>
              <a:t>kada</a:t>
            </a:r>
            <a:r>
              <a:rPr lang="en-US" b="1" dirty="0"/>
              <a:t> je </a:t>
            </a:r>
            <a:r>
              <a:rPr lang="en-US" b="1" dirty="0" err="1"/>
              <a:t>bilo</a:t>
            </a:r>
            <a:r>
              <a:rPr lang="en-US" b="1" dirty="0"/>
              <a:t> </a:t>
            </a:r>
            <a:r>
              <a:rPr lang="en-US" b="1" dirty="0" err="1"/>
              <a:t>trajnije</a:t>
            </a:r>
            <a:r>
              <a:rPr lang="en-US" b="1" dirty="0"/>
              <a:t> </a:t>
            </a:r>
            <a:r>
              <a:rPr lang="en-US" b="1" dirty="0" err="1"/>
              <a:t>nesposobno</a:t>
            </a:r>
            <a:r>
              <a:rPr lang="en-US" b="1" dirty="0"/>
              <a:t> </a:t>
            </a:r>
            <a:r>
              <a:rPr lang="en-US" b="1" dirty="0" err="1"/>
              <a:t>za</a:t>
            </a:r>
            <a:r>
              <a:rPr lang="en-US" b="1" dirty="0"/>
              <a:t> </a:t>
            </a:r>
            <a:r>
              <a:rPr lang="en-US" b="1" dirty="0" err="1"/>
              <a:t>plaćanje</a:t>
            </a:r>
            <a:r>
              <a:rPr lang="en-US" b="1" dirty="0"/>
              <a:t> u </a:t>
            </a:r>
            <a:r>
              <a:rPr lang="en-US" b="1" dirty="0" err="1"/>
              <a:t>smislu</a:t>
            </a:r>
            <a:r>
              <a:rPr lang="en-US" b="1" dirty="0"/>
              <a:t> </a:t>
            </a:r>
            <a:r>
              <a:rPr lang="en-US" b="1" dirty="0" err="1"/>
              <a:t>ovog</a:t>
            </a:r>
            <a:r>
              <a:rPr lang="en-US" b="1" dirty="0"/>
              <a:t> </a:t>
            </a:r>
            <a:r>
              <a:rPr lang="en-US" b="1" dirty="0" err="1"/>
              <a:t>zakona</a:t>
            </a:r>
            <a:r>
              <a:rPr lang="en-US" b="1" dirty="0"/>
              <a:t> </a:t>
            </a:r>
            <a:r>
              <a:rPr lang="en-US" b="1" dirty="0" err="1"/>
              <a:t>ili</a:t>
            </a:r>
            <a:r>
              <a:rPr lang="en-US" b="1" dirty="0"/>
              <a:t> u </a:t>
            </a:r>
            <a:r>
              <a:rPr lang="en-US" b="1" dirty="0" err="1"/>
              <a:t>roku</a:t>
            </a:r>
            <a:r>
              <a:rPr lang="en-US" b="1" dirty="0"/>
              <a:t> od </a:t>
            </a:r>
            <a:r>
              <a:rPr lang="en-US" b="1" dirty="0" err="1"/>
              <a:t>godinu</a:t>
            </a:r>
            <a:r>
              <a:rPr lang="en-US" b="1" dirty="0"/>
              <a:t> </a:t>
            </a:r>
            <a:r>
              <a:rPr lang="en-US" b="1" dirty="0" err="1"/>
              <a:t>dana</a:t>
            </a:r>
            <a:r>
              <a:rPr lang="en-US" b="1" dirty="0"/>
              <a:t> pre </a:t>
            </a:r>
            <a:r>
              <a:rPr lang="en-US" b="1" dirty="0" err="1"/>
              <a:t>dana</a:t>
            </a:r>
            <a:r>
              <a:rPr lang="en-US" b="1" dirty="0"/>
              <a:t> </a:t>
            </a:r>
            <a:r>
              <a:rPr lang="en-US" b="1" dirty="0" err="1"/>
              <a:t>otvaranja</a:t>
            </a:r>
            <a:r>
              <a:rPr lang="en-US" b="1" dirty="0"/>
              <a:t> </a:t>
            </a:r>
            <a:r>
              <a:rPr lang="en-US" b="1" dirty="0" err="1"/>
              <a:t>stečajnog</a:t>
            </a:r>
            <a:r>
              <a:rPr lang="en-US" b="1" dirty="0"/>
              <a:t> </a:t>
            </a:r>
            <a:r>
              <a:rPr lang="en-US" b="1" dirty="0" err="1"/>
              <a:t>postupanja</a:t>
            </a:r>
            <a:r>
              <a:rPr lang="en-US" b="1" dirty="0"/>
              <a:t> </a:t>
            </a:r>
            <a:r>
              <a:rPr lang="en-US" b="1" dirty="0" err="1"/>
              <a:t>nad</a:t>
            </a:r>
            <a:r>
              <a:rPr lang="en-US" b="1" dirty="0"/>
              <a:t> </a:t>
            </a:r>
            <a:r>
              <a:rPr lang="en-US" b="1" dirty="0" err="1"/>
              <a:t>društvom</a:t>
            </a:r>
            <a:r>
              <a:rPr lang="en-US" dirty="0"/>
              <a:t>, ne </a:t>
            </a:r>
            <a:r>
              <a:rPr lang="en-US" dirty="0" err="1"/>
              <a:t>proizvodi</a:t>
            </a:r>
            <a:r>
              <a:rPr lang="en-US" dirty="0"/>
              <a:t> </a:t>
            </a:r>
            <a:r>
              <a:rPr lang="en-US" dirty="0" err="1"/>
              <a:t>pravno</a:t>
            </a:r>
            <a:r>
              <a:rPr lang="en-US" dirty="0"/>
              <a:t> </a:t>
            </a:r>
            <a:r>
              <a:rPr lang="en-US" dirty="0" err="1"/>
              <a:t>dejstvo</a:t>
            </a:r>
            <a:r>
              <a:rPr lang="en-US" dirty="0"/>
              <a:t> u </a:t>
            </a:r>
            <a:r>
              <a:rPr lang="en-US" dirty="0" err="1"/>
              <a:t>postupku</a:t>
            </a:r>
            <a:r>
              <a:rPr lang="en-US" dirty="0"/>
              <a:t> </a:t>
            </a:r>
            <a:r>
              <a:rPr lang="en-US" dirty="0" err="1"/>
              <a:t>stečaja</a:t>
            </a:r>
            <a:r>
              <a:rPr lang="en-US" dirty="0"/>
              <a:t> </a:t>
            </a:r>
            <a:r>
              <a:rPr lang="en-US" dirty="0" err="1"/>
              <a:t>nad</a:t>
            </a:r>
            <a:r>
              <a:rPr lang="en-US" dirty="0"/>
              <a:t> </a:t>
            </a:r>
            <a:r>
              <a:rPr lang="en-US" dirty="0" err="1"/>
              <a:t>društvom</a:t>
            </a:r>
            <a:r>
              <a:rPr lang="en-US" dirty="0"/>
              <a:t>.</a:t>
            </a:r>
          </a:p>
          <a:p>
            <a:pPr lvl="0" algn="just">
              <a:buClr>
                <a:srgbClr val="1CADE4"/>
              </a:buClr>
            </a:pPr>
            <a:r>
              <a:rPr lang="en-US" b="1" dirty="0" err="1"/>
              <a:t>Ako</a:t>
            </a:r>
            <a:r>
              <a:rPr lang="en-US" b="1" dirty="0"/>
              <a:t> je </a:t>
            </a:r>
            <a:r>
              <a:rPr lang="en-US" b="1" dirty="0" err="1"/>
              <a:t>stečajni</a:t>
            </a:r>
            <a:r>
              <a:rPr lang="en-US" b="1" dirty="0"/>
              <a:t> </a:t>
            </a:r>
            <a:r>
              <a:rPr lang="en-US" b="1" dirty="0" err="1"/>
              <a:t>dužnik</a:t>
            </a:r>
            <a:r>
              <a:rPr lang="en-US" b="1" dirty="0"/>
              <a:t> u </a:t>
            </a:r>
            <a:r>
              <a:rPr lang="en-US" b="1" dirty="0" err="1"/>
              <a:t>poslednjoj</a:t>
            </a:r>
            <a:r>
              <a:rPr lang="en-US" b="1" dirty="0"/>
              <a:t> </a:t>
            </a:r>
            <a:r>
              <a:rPr lang="en-US" b="1" dirty="0" err="1"/>
              <a:t>godini</a:t>
            </a:r>
            <a:r>
              <a:rPr lang="en-US" b="1" dirty="0"/>
              <a:t> pre </a:t>
            </a:r>
            <a:r>
              <a:rPr lang="en-US" b="1" dirty="0" err="1"/>
              <a:t>otvaranja</a:t>
            </a:r>
            <a:r>
              <a:rPr lang="en-US" b="1" dirty="0"/>
              <a:t> </a:t>
            </a:r>
            <a:r>
              <a:rPr lang="en-US" b="1" dirty="0" err="1"/>
              <a:t>stečaja</a:t>
            </a:r>
            <a:r>
              <a:rPr lang="en-US" b="1" dirty="0"/>
              <a:t> </a:t>
            </a:r>
            <a:r>
              <a:rPr lang="en-US" b="1" dirty="0" err="1"/>
              <a:t>vratio</a:t>
            </a:r>
            <a:r>
              <a:rPr lang="en-US" b="1" dirty="0"/>
              <a:t> </a:t>
            </a:r>
            <a:r>
              <a:rPr lang="en-US" b="1" dirty="0" err="1"/>
              <a:t>kredit</a:t>
            </a:r>
            <a:r>
              <a:rPr lang="en-US" b="1" dirty="0"/>
              <a:t> </a:t>
            </a:r>
            <a:r>
              <a:rPr lang="en-US" b="1" dirty="0" err="1"/>
              <a:t>ili</a:t>
            </a:r>
            <a:r>
              <a:rPr lang="en-US" b="1" dirty="0"/>
              <a:t> </a:t>
            </a:r>
            <a:r>
              <a:rPr lang="en-US" b="1" dirty="0" err="1"/>
              <a:t>zajam</a:t>
            </a:r>
            <a:r>
              <a:rPr lang="en-US" b="1" dirty="0"/>
              <a:t> </a:t>
            </a:r>
            <a:r>
              <a:rPr lang="en-US" b="1" dirty="0" err="1"/>
              <a:t>licu</a:t>
            </a:r>
            <a:r>
              <a:rPr lang="en-US" b="1" dirty="0"/>
              <a:t> </a:t>
            </a:r>
            <a:r>
              <a:rPr lang="en-US" b="1" dirty="0" err="1"/>
              <a:t>povezanom</a:t>
            </a:r>
            <a:r>
              <a:rPr lang="en-US" b="1" dirty="0"/>
              <a:t> </a:t>
            </a:r>
            <a:r>
              <a:rPr lang="en-US" b="1" dirty="0" err="1"/>
              <a:t>sa</a:t>
            </a:r>
            <a:r>
              <a:rPr lang="en-US" b="1" dirty="0"/>
              <a:t> </a:t>
            </a:r>
            <a:r>
              <a:rPr lang="en-US" b="1" dirty="0" err="1"/>
              <a:t>stečajnim</a:t>
            </a:r>
            <a:r>
              <a:rPr lang="en-US" b="1" dirty="0"/>
              <a:t> </a:t>
            </a:r>
            <a:r>
              <a:rPr lang="en-US" b="1" dirty="0" err="1"/>
              <a:t>dužnikom</a:t>
            </a:r>
            <a:r>
              <a:rPr lang="en-US" b="1" dirty="0"/>
              <a:t> u </a:t>
            </a:r>
            <a:r>
              <a:rPr lang="en-US" b="1" dirty="0" err="1"/>
              <a:t>smislu</a:t>
            </a:r>
            <a:r>
              <a:rPr lang="en-US" b="1" dirty="0"/>
              <a:t> </a:t>
            </a:r>
            <a:r>
              <a:rPr lang="en-US" b="1" dirty="0" err="1"/>
              <a:t>ovog</a:t>
            </a:r>
            <a:r>
              <a:rPr lang="en-US" b="1" dirty="0"/>
              <a:t> </a:t>
            </a:r>
            <a:r>
              <a:rPr lang="en-US" b="1" dirty="0" err="1"/>
              <a:t>zakona</a:t>
            </a:r>
            <a:r>
              <a:rPr lang="en-US" dirty="0"/>
              <a:t>, </a:t>
            </a:r>
            <a:r>
              <a:rPr lang="en-US" dirty="0" err="1"/>
              <a:t>osim</a:t>
            </a:r>
            <a:r>
              <a:rPr lang="en-US" dirty="0"/>
              <a:t> </a:t>
            </a:r>
            <a:r>
              <a:rPr lang="en-US" dirty="0" err="1"/>
              <a:t>licu</a:t>
            </a:r>
            <a:r>
              <a:rPr lang="en-US" dirty="0"/>
              <a:t> </a:t>
            </a:r>
            <a:r>
              <a:rPr lang="en-US" dirty="0" err="1"/>
              <a:t>koje</a:t>
            </a:r>
            <a:r>
              <a:rPr lang="en-US" dirty="0"/>
              <a:t> se u </a:t>
            </a:r>
            <a:r>
              <a:rPr lang="en-US" dirty="0" err="1"/>
              <a:t>okviru</a:t>
            </a:r>
            <a:r>
              <a:rPr lang="en-US" dirty="0"/>
              <a:t> </a:t>
            </a:r>
            <a:r>
              <a:rPr lang="en-US" dirty="0" err="1"/>
              <a:t>svoje</a:t>
            </a:r>
            <a:r>
              <a:rPr lang="en-US" dirty="0"/>
              <a:t> </a:t>
            </a:r>
            <a:r>
              <a:rPr lang="en-US" dirty="0" err="1"/>
              <a:t>redovne</a:t>
            </a:r>
            <a:r>
              <a:rPr lang="en-US" dirty="0"/>
              <a:t> </a:t>
            </a:r>
            <a:r>
              <a:rPr lang="en-US" dirty="0" err="1"/>
              <a:t>delatnosti</a:t>
            </a:r>
            <a:r>
              <a:rPr lang="en-US" dirty="0"/>
              <a:t> </a:t>
            </a:r>
            <a:r>
              <a:rPr lang="en-US" dirty="0" err="1"/>
              <a:t>bavi</a:t>
            </a:r>
            <a:r>
              <a:rPr lang="en-US" dirty="0"/>
              <a:t> </a:t>
            </a:r>
            <a:r>
              <a:rPr lang="en-US" dirty="0" err="1"/>
              <a:t>davanjem</a:t>
            </a:r>
            <a:r>
              <a:rPr lang="en-US" dirty="0"/>
              <a:t> </a:t>
            </a:r>
            <a:r>
              <a:rPr lang="en-US" dirty="0" err="1"/>
              <a:t>kredita</a:t>
            </a:r>
            <a:r>
              <a:rPr lang="en-US" dirty="0"/>
              <a:t>, </a:t>
            </a:r>
            <a:r>
              <a:rPr lang="en-US" dirty="0" err="1"/>
              <a:t>smatraće</a:t>
            </a:r>
            <a:r>
              <a:rPr lang="en-US" dirty="0"/>
              <a:t> se da je </a:t>
            </a:r>
            <a:r>
              <a:rPr lang="en-US" dirty="0" err="1"/>
              <a:t>izvršio</a:t>
            </a:r>
            <a:r>
              <a:rPr lang="en-US" dirty="0"/>
              <a:t> </a:t>
            </a:r>
            <a:r>
              <a:rPr lang="en-US" dirty="0" err="1"/>
              <a:t>radnju</a:t>
            </a:r>
            <a:r>
              <a:rPr lang="en-US" dirty="0"/>
              <a:t> </a:t>
            </a:r>
            <a:r>
              <a:rPr lang="en-US" dirty="0" err="1"/>
              <a:t>namernog</a:t>
            </a:r>
            <a:r>
              <a:rPr lang="en-US" dirty="0"/>
              <a:t> </a:t>
            </a:r>
            <a:r>
              <a:rPr lang="en-US" dirty="0" err="1"/>
              <a:t>oštećenja</a:t>
            </a:r>
            <a:r>
              <a:rPr lang="en-US" dirty="0"/>
              <a:t> </a:t>
            </a:r>
            <a:r>
              <a:rPr lang="en-US" dirty="0" err="1"/>
              <a:t>poverilaca</a:t>
            </a:r>
            <a:r>
              <a:rPr lang="en-US" dirty="0"/>
              <a:t> </a:t>
            </a:r>
            <a:r>
              <a:rPr lang="en-US" dirty="0" err="1"/>
              <a:t>koja</a:t>
            </a:r>
            <a:r>
              <a:rPr lang="en-US" dirty="0"/>
              <a:t> je </a:t>
            </a:r>
            <a:r>
              <a:rPr lang="en-US" dirty="0" err="1"/>
              <a:t>podobna</a:t>
            </a:r>
            <a:r>
              <a:rPr lang="en-US" dirty="0"/>
              <a:t> </a:t>
            </a:r>
            <a:r>
              <a:rPr lang="en-US" dirty="0" err="1"/>
              <a:t>za</a:t>
            </a:r>
            <a:r>
              <a:rPr lang="en-US" dirty="0"/>
              <a:t> </a:t>
            </a:r>
            <a:r>
              <a:rPr lang="en-US" dirty="0" err="1"/>
              <a:t>pobijanje</a:t>
            </a:r>
            <a:r>
              <a:rPr lang="en-US" dirty="0" smtClean="0"/>
              <a:t>.</a:t>
            </a:r>
            <a:r>
              <a:rPr lang="sr-Latn-RS" b="1" dirty="0">
                <a:solidFill>
                  <a:schemeClr val="accent2">
                    <a:lumMod val="75000"/>
                  </a:schemeClr>
                </a:solidFill>
              </a:rPr>
              <a:t> </a:t>
            </a:r>
            <a:endParaRPr lang="en-US" dirty="0"/>
          </a:p>
        </p:txBody>
      </p:sp>
      <p:sp>
        <p:nvSpPr>
          <p:cNvPr id="3" name="Rectangle 2"/>
          <p:cNvSpPr/>
          <p:nvPr/>
        </p:nvSpPr>
        <p:spPr>
          <a:xfrm>
            <a:off x="3215681" y="620688"/>
            <a:ext cx="4140795" cy="1179810"/>
          </a:xfrm>
          <a:prstGeom prst="rect">
            <a:avLst/>
          </a:prstGeom>
        </p:spPr>
        <p:txBody>
          <a:bodyPr wrap="square">
            <a:spAutoFit/>
          </a:bodyPr>
          <a:lstStyle/>
          <a:p>
            <a:pPr algn="ctr" defTabSz="457200">
              <a:spcBef>
                <a:spcPts val="1000"/>
              </a:spcBef>
              <a:buClr>
                <a:srgbClr val="1CADE4"/>
              </a:buClr>
              <a:buSzPct val="80000"/>
            </a:pPr>
            <a:r>
              <a:rPr lang="sr-Latn-RS" b="1" dirty="0">
                <a:solidFill>
                  <a:srgbClr val="2683C6">
                    <a:lumMod val="75000"/>
                  </a:srgbClr>
                </a:solidFill>
              </a:rPr>
              <a:t>NAMERNO OŠTEĆENJE POVERILACA</a:t>
            </a:r>
            <a:endParaRPr lang="en-US" dirty="0">
              <a:solidFill>
                <a:srgbClr val="2683C6">
                  <a:lumMod val="75000"/>
                </a:srgbClr>
              </a:solidFill>
            </a:endParaRPr>
          </a:p>
          <a:p>
            <a:pPr algn="ctr" defTabSz="457200">
              <a:spcBef>
                <a:spcPts val="1000"/>
              </a:spcBef>
              <a:buClr>
                <a:srgbClr val="1CADE4"/>
              </a:buClr>
              <a:buSzPct val="80000"/>
            </a:pPr>
            <a:r>
              <a:rPr lang="sr-Cyrl-CS" b="1" dirty="0">
                <a:solidFill>
                  <a:srgbClr val="2683C6">
                    <a:lumMod val="75000"/>
                  </a:srgbClr>
                </a:solidFill>
              </a:rPr>
              <a:t>(</a:t>
            </a:r>
            <a:r>
              <a:rPr lang="sr-Latn-RS" b="1" dirty="0">
                <a:solidFill>
                  <a:srgbClr val="2683C6">
                    <a:lumMod val="75000"/>
                  </a:srgbClr>
                </a:solidFill>
              </a:rPr>
              <a:t>Član</a:t>
            </a:r>
            <a:r>
              <a:rPr lang="sr-Cyrl-CS" b="1" dirty="0">
                <a:solidFill>
                  <a:srgbClr val="2683C6">
                    <a:lumMod val="75000"/>
                  </a:srgbClr>
                </a:solidFill>
              </a:rPr>
              <a:t> 123 </a:t>
            </a:r>
            <a:r>
              <a:rPr lang="sr-Latn-RS" b="1" dirty="0">
                <a:solidFill>
                  <a:srgbClr val="2683C6">
                    <a:lumMod val="75000"/>
                  </a:srgbClr>
                </a:solidFill>
              </a:rPr>
              <a:t>Zakona o stečaju</a:t>
            </a:r>
            <a:r>
              <a:rPr lang="sr-Latn-RS" b="1" dirty="0">
                <a:solidFill>
                  <a:srgbClr val="2683C6">
                    <a:lumMod val="75000"/>
                  </a:srgbClr>
                </a:solidFill>
              </a:rPr>
              <a:t>)</a:t>
            </a:r>
          </a:p>
          <a:p>
            <a:pPr algn="ctr" defTabSz="457200">
              <a:spcBef>
                <a:spcPts val="1000"/>
              </a:spcBef>
              <a:buClr>
                <a:srgbClr val="1CADE4"/>
              </a:buClr>
              <a:buSzPct val="80000"/>
            </a:pPr>
            <a:r>
              <a:rPr lang="en-US" b="1" dirty="0"/>
              <a:t>ČLAN 42 IZMENA I DOPUNA ZAKONA</a:t>
            </a:r>
            <a:endParaRPr lang="en-US" dirty="0">
              <a:solidFill>
                <a:srgbClr val="2683C6">
                  <a:lumMod val="75000"/>
                </a:srgbClr>
              </a:solidFill>
            </a:endParaRPr>
          </a:p>
        </p:txBody>
      </p:sp>
    </p:spTree>
    <p:extLst>
      <p:ext uri="{BB962C8B-B14F-4D97-AF65-F5344CB8AC3E}">
        <p14:creationId xmlns:p14="http://schemas.microsoft.com/office/powerpoint/2010/main" val="79784354"/>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32002" y="1772817"/>
            <a:ext cx="6447501" cy="4268547"/>
          </a:xfrm>
        </p:spPr>
        <p:txBody>
          <a:bodyPr>
            <a:normAutofit/>
          </a:bodyPr>
          <a:lstStyle/>
          <a:p>
            <a:pPr algn="just"/>
            <a:endParaRPr lang="sr-Latn-RS" dirty="0" smtClean="0"/>
          </a:p>
          <a:p>
            <a:pPr algn="just"/>
            <a:r>
              <a:rPr lang="sr-Latn-RS" dirty="0" smtClean="0"/>
              <a:t>Raspolaganje bez naknade je svaka činidba stečajnog dužnika za koju stečajni dužnik nije primio odgovarajuću protivvrednost, čime se </a:t>
            </a:r>
            <a:r>
              <a:rPr lang="sr-Latn-RS" dirty="0"/>
              <a:t>smanjuje </a:t>
            </a:r>
            <a:r>
              <a:rPr lang="sr-Latn-RS" dirty="0" smtClean="0"/>
              <a:t>stečajna masa i time oštećuju </a:t>
            </a:r>
            <a:r>
              <a:rPr lang="sr-Latn-RS" dirty="0"/>
              <a:t>poverioci. </a:t>
            </a:r>
            <a:endParaRPr lang="sr-Latn-RS" dirty="0" smtClean="0"/>
          </a:p>
          <a:p>
            <a:pPr algn="just"/>
            <a:r>
              <a:rPr lang="sr-Latn-RS" dirty="0" smtClean="0"/>
              <a:t>Besteretno </a:t>
            </a:r>
            <a:r>
              <a:rPr lang="sr-Latn-RS" dirty="0"/>
              <a:t>raspolaganje obuhvata i jednostrane poslove preduzete od strane stečajnog dužnika: odricanje od prava, otpuštanje duga, uništenje hartija od vrednosti</a:t>
            </a:r>
            <a:r>
              <a:rPr lang="sr-Latn-RS" dirty="0" smtClean="0"/>
              <a:t>.</a:t>
            </a:r>
          </a:p>
          <a:p>
            <a:r>
              <a:rPr lang="sr-Latn-RS" dirty="0" smtClean="0"/>
              <a:t>Nije uslov da li je lice u čiju korist je izvršena radnja znalo da se dužnik nalazi u teškoj ekonomskoj situaciji</a:t>
            </a:r>
          </a:p>
          <a:p>
            <a:r>
              <a:rPr lang="sr-Latn-RS" dirty="0" smtClean="0"/>
              <a:t>Međutim, u svakom konkretnom slučaju se moa cenitri dali postoje uslovi zapobijanje kada je reč o raspolaganju uz neznatnu naknadu.</a:t>
            </a:r>
          </a:p>
          <a:p>
            <a:endParaRPr lang="en-US" dirty="0"/>
          </a:p>
        </p:txBody>
      </p:sp>
      <p:sp>
        <p:nvSpPr>
          <p:cNvPr id="3" name="Rectangle 2"/>
          <p:cNvSpPr/>
          <p:nvPr/>
        </p:nvSpPr>
        <p:spPr>
          <a:xfrm>
            <a:off x="2279576" y="624314"/>
            <a:ext cx="5832648" cy="1051570"/>
          </a:xfrm>
          <a:prstGeom prst="rect">
            <a:avLst/>
          </a:prstGeom>
        </p:spPr>
        <p:txBody>
          <a:bodyPr wrap="square">
            <a:spAutoFit/>
          </a:bodyPr>
          <a:lstStyle/>
          <a:p>
            <a:pPr algn="ctr"/>
            <a:r>
              <a:rPr lang="en-US" b="1" dirty="0">
                <a:solidFill>
                  <a:schemeClr val="accent2">
                    <a:lumMod val="75000"/>
                  </a:schemeClr>
                </a:solidFill>
              </a:rPr>
              <a:t>P</a:t>
            </a:r>
            <a:r>
              <a:rPr lang="sr-Latn-RS" b="1" dirty="0">
                <a:solidFill>
                  <a:schemeClr val="accent2">
                    <a:lumMod val="75000"/>
                  </a:schemeClr>
                </a:solidFill>
              </a:rPr>
              <a:t>OSLOVI I RADNJE BEZ NAKNADE ILI UZ NEZNATNU NAKNADU</a:t>
            </a:r>
            <a:r>
              <a:rPr lang="en-US" b="1" dirty="0">
                <a:solidFill>
                  <a:schemeClr val="accent2">
                    <a:lumMod val="75000"/>
                  </a:schemeClr>
                </a:solidFill>
              </a:rPr>
              <a:t> </a:t>
            </a:r>
            <a:endParaRPr lang="en-US" dirty="0">
              <a:solidFill>
                <a:schemeClr val="accent2">
                  <a:lumMod val="75000"/>
                </a:schemeClr>
              </a:solidFill>
            </a:endParaRPr>
          </a:p>
          <a:p>
            <a:pPr algn="ctr" defTabSz="457200">
              <a:spcBef>
                <a:spcPts val="1000"/>
              </a:spcBef>
              <a:buClr>
                <a:srgbClr val="1CADE4"/>
              </a:buClr>
              <a:buSzPct val="80000"/>
            </a:pPr>
            <a:r>
              <a:rPr lang="sr-Cyrl-CS" b="1" dirty="0">
                <a:solidFill>
                  <a:schemeClr val="accent2">
                    <a:lumMod val="75000"/>
                  </a:schemeClr>
                </a:solidFill>
              </a:rPr>
              <a:t>(</a:t>
            </a:r>
            <a:r>
              <a:rPr lang="sr-Latn-RS" b="1" dirty="0">
                <a:solidFill>
                  <a:schemeClr val="accent2">
                    <a:lumMod val="75000"/>
                  </a:schemeClr>
                </a:solidFill>
              </a:rPr>
              <a:t>član </a:t>
            </a:r>
            <a:r>
              <a:rPr lang="sr-Cyrl-CS" b="1" dirty="0">
                <a:solidFill>
                  <a:schemeClr val="accent2">
                    <a:lumMod val="75000"/>
                  </a:schemeClr>
                </a:solidFill>
              </a:rPr>
              <a:t>124 </a:t>
            </a:r>
            <a:r>
              <a:rPr lang="sr-Latn-RS" b="1" dirty="0">
                <a:solidFill>
                  <a:schemeClr val="accent2">
                    <a:lumMod val="75000"/>
                  </a:schemeClr>
                </a:solidFill>
              </a:rPr>
              <a:t>Zakona o stečaju</a:t>
            </a:r>
            <a:r>
              <a:rPr lang="sr-Cyrl-CS" b="1" dirty="0">
                <a:solidFill>
                  <a:schemeClr val="accent2">
                    <a:lumMod val="75000"/>
                  </a:schemeClr>
                </a:solidFill>
              </a:rPr>
              <a:t>)</a:t>
            </a:r>
            <a:endParaRPr lang="en-US" dirty="0">
              <a:solidFill>
                <a:schemeClr val="accent2">
                  <a:lumMod val="75000"/>
                </a:schemeClr>
              </a:solidFill>
            </a:endParaRPr>
          </a:p>
        </p:txBody>
      </p:sp>
    </p:spTree>
    <p:extLst>
      <p:ext uri="{BB962C8B-B14F-4D97-AF65-F5344CB8AC3E}">
        <p14:creationId xmlns:p14="http://schemas.microsoft.com/office/powerpoint/2010/main" val="3837677431"/>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32002" y="1772817"/>
            <a:ext cx="6447501" cy="4268547"/>
          </a:xfrm>
        </p:spPr>
        <p:txBody>
          <a:bodyPr>
            <a:normAutofit fontScale="92500" lnSpcReduction="10000"/>
          </a:bodyPr>
          <a:lstStyle/>
          <a:p>
            <a:r>
              <a:rPr lang="en-US" dirty="0" err="1">
                <a:solidFill>
                  <a:prstClr val="black">
                    <a:lumMod val="75000"/>
                    <a:lumOff val="25000"/>
                  </a:prstClr>
                </a:solidFill>
              </a:rPr>
              <a:t>Pravn</a:t>
            </a:r>
            <a:r>
              <a:rPr lang="en-US" dirty="0" err="1" smtClean="0"/>
              <a:t>i</a:t>
            </a:r>
            <a:r>
              <a:rPr lang="en-US" dirty="0" smtClean="0"/>
              <a:t> </a:t>
            </a:r>
            <a:r>
              <a:rPr lang="en-US" dirty="0" err="1"/>
              <a:t>posao</a:t>
            </a:r>
            <a:r>
              <a:rPr lang="en-US" dirty="0"/>
              <a:t> i </a:t>
            </a:r>
            <a:r>
              <a:rPr lang="en-US" dirty="0" err="1"/>
              <a:t>pravna</a:t>
            </a:r>
            <a:r>
              <a:rPr lang="en-US" dirty="0"/>
              <a:t> </a:t>
            </a:r>
            <a:r>
              <a:rPr lang="en-US" dirty="0" err="1"/>
              <a:t>radnja</a:t>
            </a:r>
            <a:r>
              <a:rPr lang="en-US" dirty="0"/>
              <a:t> </a:t>
            </a:r>
            <a:r>
              <a:rPr lang="en-US" dirty="0" err="1"/>
              <a:t>stečajnog</a:t>
            </a:r>
            <a:r>
              <a:rPr lang="en-US" dirty="0"/>
              <a:t> </a:t>
            </a:r>
            <a:r>
              <a:rPr lang="en-US" dirty="0" err="1"/>
              <a:t>dužnika</a:t>
            </a:r>
            <a:r>
              <a:rPr lang="en-US" dirty="0"/>
              <a:t> </a:t>
            </a:r>
            <a:r>
              <a:rPr lang="en-US" dirty="0" err="1"/>
              <a:t>bez</a:t>
            </a:r>
            <a:r>
              <a:rPr lang="en-US" dirty="0"/>
              <a:t> </a:t>
            </a:r>
            <a:r>
              <a:rPr lang="en-US" dirty="0" err="1"/>
              <a:t>naknade</a:t>
            </a:r>
            <a:r>
              <a:rPr lang="en-US" dirty="0"/>
              <a:t> </a:t>
            </a:r>
            <a:r>
              <a:rPr lang="en-US" dirty="0" err="1"/>
              <a:t>ili</a:t>
            </a:r>
            <a:r>
              <a:rPr lang="en-US" dirty="0"/>
              <a:t> </a:t>
            </a:r>
            <a:r>
              <a:rPr lang="en-US" dirty="0" err="1"/>
              <a:t>uz</a:t>
            </a:r>
            <a:r>
              <a:rPr lang="en-US" dirty="0"/>
              <a:t> </a:t>
            </a:r>
            <a:r>
              <a:rPr lang="en-US" dirty="0" err="1"/>
              <a:t>neznatnu</a:t>
            </a:r>
            <a:r>
              <a:rPr lang="en-US" dirty="0"/>
              <a:t> </a:t>
            </a:r>
            <a:r>
              <a:rPr lang="en-US" dirty="0" err="1"/>
              <a:t>naknadu</a:t>
            </a:r>
            <a:r>
              <a:rPr lang="en-US" dirty="0"/>
              <a:t> </a:t>
            </a:r>
            <a:r>
              <a:rPr lang="en-US" dirty="0" err="1"/>
              <a:t>mogu</a:t>
            </a:r>
            <a:r>
              <a:rPr lang="en-US" dirty="0"/>
              <a:t> se </a:t>
            </a:r>
            <a:r>
              <a:rPr lang="en-US" dirty="0" err="1"/>
              <a:t>pobijati</a:t>
            </a:r>
            <a:r>
              <a:rPr lang="en-US" dirty="0"/>
              <a:t> </a:t>
            </a:r>
            <a:r>
              <a:rPr lang="en-US" dirty="0" err="1"/>
              <a:t>ako</a:t>
            </a:r>
            <a:r>
              <a:rPr lang="en-US" dirty="0"/>
              <a:t> </a:t>
            </a:r>
            <a:r>
              <a:rPr lang="en-US" dirty="0" err="1"/>
              <a:t>su</a:t>
            </a:r>
            <a:r>
              <a:rPr lang="en-US" dirty="0"/>
              <a:t> </a:t>
            </a:r>
            <a:r>
              <a:rPr lang="en-US" dirty="0" err="1"/>
              <a:t>zaključeni</a:t>
            </a:r>
            <a:r>
              <a:rPr lang="en-US" dirty="0"/>
              <a:t> </a:t>
            </a:r>
            <a:r>
              <a:rPr lang="en-US" dirty="0" err="1"/>
              <a:t>odnosno</a:t>
            </a:r>
            <a:r>
              <a:rPr lang="en-US" dirty="0"/>
              <a:t> </a:t>
            </a:r>
            <a:r>
              <a:rPr lang="en-US" dirty="0" err="1"/>
              <a:t>preduzeti</a:t>
            </a:r>
            <a:r>
              <a:rPr lang="en-US" dirty="0"/>
              <a:t> </a:t>
            </a:r>
            <a:r>
              <a:rPr lang="en-US" b="1" dirty="0"/>
              <a:t>u </a:t>
            </a:r>
            <a:r>
              <a:rPr lang="en-US" b="1" dirty="0" err="1"/>
              <a:t>poslednjih</a:t>
            </a:r>
            <a:r>
              <a:rPr lang="en-US" b="1" dirty="0"/>
              <a:t> pet </a:t>
            </a:r>
            <a:r>
              <a:rPr lang="en-US" b="1" dirty="0" err="1"/>
              <a:t>godina</a:t>
            </a:r>
            <a:r>
              <a:rPr lang="en-US" b="1" dirty="0"/>
              <a:t> pre </a:t>
            </a:r>
            <a:r>
              <a:rPr lang="en-US" b="1" dirty="0" err="1"/>
              <a:t>podnošenja</a:t>
            </a:r>
            <a:r>
              <a:rPr lang="en-US" b="1" dirty="0"/>
              <a:t> </a:t>
            </a:r>
            <a:r>
              <a:rPr lang="en-US" b="1" dirty="0" err="1"/>
              <a:t>predloga</a:t>
            </a:r>
            <a:r>
              <a:rPr lang="en-US" b="1" dirty="0"/>
              <a:t> </a:t>
            </a:r>
            <a:r>
              <a:rPr lang="en-US" b="1" dirty="0" err="1"/>
              <a:t>za</a:t>
            </a:r>
            <a:r>
              <a:rPr lang="en-US" b="1" dirty="0"/>
              <a:t> </a:t>
            </a:r>
            <a:r>
              <a:rPr lang="en-US" b="1" dirty="0" err="1"/>
              <a:t>pokretanje</a:t>
            </a:r>
            <a:r>
              <a:rPr lang="en-US" b="1" dirty="0"/>
              <a:t> </a:t>
            </a:r>
            <a:r>
              <a:rPr lang="en-US" b="1" dirty="0" err="1"/>
              <a:t>stečajnog</a:t>
            </a:r>
            <a:r>
              <a:rPr lang="en-US" b="1" dirty="0"/>
              <a:t> </a:t>
            </a:r>
            <a:r>
              <a:rPr lang="en-US" b="1" dirty="0" err="1"/>
              <a:t>postupka</a:t>
            </a:r>
            <a:r>
              <a:rPr lang="en-US" dirty="0"/>
              <a:t>. </a:t>
            </a:r>
          </a:p>
          <a:p>
            <a:r>
              <a:rPr lang="en-US" dirty="0" err="1"/>
              <a:t>Pravnom</a:t>
            </a:r>
            <a:r>
              <a:rPr lang="en-US" dirty="0"/>
              <a:t> </a:t>
            </a:r>
            <a:r>
              <a:rPr lang="en-US" dirty="0" err="1"/>
              <a:t>radnjom</a:t>
            </a:r>
            <a:r>
              <a:rPr lang="en-US" dirty="0"/>
              <a:t> </a:t>
            </a:r>
            <a:r>
              <a:rPr lang="en-US" dirty="0" err="1"/>
              <a:t>stečajnog</a:t>
            </a:r>
            <a:r>
              <a:rPr lang="en-US" dirty="0"/>
              <a:t> </a:t>
            </a:r>
            <a:r>
              <a:rPr lang="en-US" dirty="0" err="1"/>
              <a:t>dužnika</a:t>
            </a:r>
            <a:r>
              <a:rPr lang="en-US" dirty="0"/>
              <a:t> </a:t>
            </a:r>
            <a:r>
              <a:rPr lang="en-US" dirty="0" err="1"/>
              <a:t>bez</a:t>
            </a:r>
            <a:r>
              <a:rPr lang="en-US" dirty="0"/>
              <a:t> </a:t>
            </a:r>
            <a:r>
              <a:rPr lang="en-US" dirty="0" err="1"/>
              <a:t>naknade</a:t>
            </a:r>
            <a:r>
              <a:rPr lang="en-US" dirty="0"/>
              <a:t> </a:t>
            </a:r>
            <a:r>
              <a:rPr lang="en-US" dirty="0" err="1"/>
              <a:t>smatra</a:t>
            </a:r>
            <a:r>
              <a:rPr lang="en-US" dirty="0"/>
              <a:t> se i </a:t>
            </a:r>
            <a:r>
              <a:rPr lang="en-US" dirty="0" err="1"/>
              <a:t>propuštanje</a:t>
            </a:r>
            <a:r>
              <a:rPr lang="en-US" dirty="0"/>
              <a:t> </a:t>
            </a:r>
            <a:r>
              <a:rPr lang="en-US" dirty="0" err="1"/>
              <a:t>ulaganja</a:t>
            </a:r>
            <a:r>
              <a:rPr lang="en-US" dirty="0"/>
              <a:t> </a:t>
            </a:r>
            <a:r>
              <a:rPr lang="en-US" dirty="0" err="1"/>
              <a:t>žalbe</a:t>
            </a:r>
            <a:r>
              <a:rPr lang="en-US" dirty="0"/>
              <a:t>, </a:t>
            </a:r>
            <a:r>
              <a:rPr lang="en-US" dirty="0" err="1"/>
              <a:t>prigovora</a:t>
            </a:r>
            <a:r>
              <a:rPr lang="en-US" dirty="0"/>
              <a:t>, </a:t>
            </a:r>
            <a:r>
              <a:rPr lang="en-US" dirty="0" err="1"/>
              <a:t>odgovora</a:t>
            </a:r>
            <a:r>
              <a:rPr lang="en-US" dirty="0"/>
              <a:t> </a:t>
            </a:r>
            <a:r>
              <a:rPr lang="en-US" dirty="0" err="1"/>
              <a:t>na</a:t>
            </a:r>
            <a:r>
              <a:rPr lang="en-US" dirty="0"/>
              <a:t> </a:t>
            </a:r>
            <a:r>
              <a:rPr lang="en-US" dirty="0" err="1"/>
              <a:t>tužbu</a:t>
            </a:r>
            <a:r>
              <a:rPr lang="en-US" dirty="0"/>
              <a:t> </a:t>
            </a:r>
            <a:r>
              <a:rPr lang="en-US" dirty="0" err="1"/>
              <a:t>ili</a:t>
            </a:r>
            <a:r>
              <a:rPr lang="en-US" dirty="0"/>
              <a:t> </a:t>
            </a:r>
            <a:r>
              <a:rPr lang="en-US" dirty="0" err="1"/>
              <a:t>izostanak</a:t>
            </a:r>
            <a:r>
              <a:rPr lang="en-US" dirty="0"/>
              <a:t> </a:t>
            </a:r>
            <a:r>
              <a:rPr lang="en-US" dirty="0" err="1"/>
              <a:t>sa</a:t>
            </a:r>
            <a:r>
              <a:rPr lang="en-US" dirty="0"/>
              <a:t> </a:t>
            </a:r>
            <a:r>
              <a:rPr lang="en-US" dirty="0" err="1"/>
              <a:t>ročišta</a:t>
            </a:r>
            <a:r>
              <a:rPr lang="en-US" dirty="0"/>
              <a:t>, </a:t>
            </a:r>
            <a:r>
              <a:rPr lang="en-US" dirty="0" err="1"/>
              <a:t>ako</a:t>
            </a:r>
            <a:r>
              <a:rPr lang="en-US" dirty="0"/>
              <a:t> je </a:t>
            </a:r>
            <a:r>
              <a:rPr lang="en-US" dirty="0" err="1"/>
              <a:t>saugovarač</a:t>
            </a:r>
            <a:r>
              <a:rPr lang="en-US" dirty="0"/>
              <a:t> </a:t>
            </a:r>
            <a:r>
              <a:rPr lang="en-US" dirty="0" err="1"/>
              <a:t>stečajnog</a:t>
            </a:r>
            <a:r>
              <a:rPr lang="en-US" dirty="0"/>
              <a:t> </a:t>
            </a:r>
            <a:r>
              <a:rPr lang="en-US" dirty="0" err="1"/>
              <a:t>dužnika</a:t>
            </a:r>
            <a:r>
              <a:rPr lang="en-US" dirty="0"/>
              <a:t> </a:t>
            </a:r>
            <a:r>
              <a:rPr lang="en-US" dirty="0" err="1"/>
              <a:t>stekao</a:t>
            </a:r>
            <a:r>
              <a:rPr lang="en-US" dirty="0"/>
              <a:t> </a:t>
            </a:r>
            <a:r>
              <a:rPr lang="en-US" dirty="0" err="1"/>
              <a:t>neku</a:t>
            </a:r>
            <a:r>
              <a:rPr lang="en-US" dirty="0"/>
              <a:t> </a:t>
            </a:r>
            <a:r>
              <a:rPr lang="en-US" dirty="0" err="1"/>
              <a:t>imovinsku</a:t>
            </a:r>
            <a:r>
              <a:rPr lang="en-US" dirty="0"/>
              <a:t> </a:t>
            </a:r>
            <a:r>
              <a:rPr lang="en-US" dirty="0" err="1"/>
              <a:t>korist</a:t>
            </a:r>
            <a:r>
              <a:rPr lang="en-US" dirty="0"/>
              <a:t>.</a:t>
            </a:r>
          </a:p>
          <a:p>
            <a:r>
              <a:rPr lang="en-US" dirty="0"/>
              <a:t>Ne </a:t>
            </a:r>
            <a:r>
              <a:rPr lang="en-US" dirty="0" err="1"/>
              <a:t>mogu</a:t>
            </a:r>
            <a:r>
              <a:rPr lang="en-US" dirty="0"/>
              <a:t> se </a:t>
            </a:r>
            <a:r>
              <a:rPr lang="en-US" dirty="0" err="1"/>
              <a:t>pobijati</a:t>
            </a:r>
            <a:r>
              <a:rPr lang="en-US" dirty="0"/>
              <a:t> </a:t>
            </a:r>
            <a:r>
              <a:rPr lang="en-US" dirty="0" err="1"/>
              <a:t>uobičajeni</a:t>
            </a:r>
            <a:r>
              <a:rPr lang="en-US" dirty="0"/>
              <a:t> </a:t>
            </a:r>
            <a:r>
              <a:rPr lang="en-US" dirty="0" err="1"/>
              <a:t>prigodni</a:t>
            </a:r>
            <a:r>
              <a:rPr lang="en-US" dirty="0"/>
              <a:t> </a:t>
            </a:r>
            <a:r>
              <a:rPr lang="en-US" dirty="0" err="1"/>
              <a:t>darovi</a:t>
            </a:r>
            <a:r>
              <a:rPr lang="en-US" dirty="0"/>
              <a:t>, </a:t>
            </a:r>
            <a:r>
              <a:rPr lang="en-US" dirty="0" err="1"/>
              <a:t>nagradni</a:t>
            </a:r>
            <a:r>
              <a:rPr lang="en-US" dirty="0"/>
              <a:t> </a:t>
            </a:r>
            <a:r>
              <a:rPr lang="en-US" dirty="0" err="1"/>
              <a:t>darovi</a:t>
            </a:r>
            <a:r>
              <a:rPr lang="en-US" dirty="0"/>
              <a:t>, </a:t>
            </a:r>
            <a:r>
              <a:rPr lang="en-US" dirty="0" err="1"/>
              <a:t>kao</a:t>
            </a:r>
            <a:r>
              <a:rPr lang="en-US" dirty="0"/>
              <a:t> </a:t>
            </a:r>
            <a:r>
              <a:rPr lang="en-US" dirty="0" err="1"/>
              <a:t>ni</a:t>
            </a:r>
            <a:r>
              <a:rPr lang="en-US" dirty="0"/>
              <a:t> </a:t>
            </a:r>
            <a:r>
              <a:rPr lang="en-US" dirty="0" err="1"/>
              <a:t>darovi</a:t>
            </a:r>
            <a:r>
              <a:rPr lang="en-US" dirty="0"/>
              <a:t> </a:t>
            </a:r>
            <a:r>
              <a:rPr lang="en-US" dirty="0" err="1"/>
              <a:t>učinjeni</a:t>
            </a:r>
            <a:r>
              <a:rPr lang="en-US" dirty="0"/>
              <a:t> </a:t>
            </a:r>
            <a:r>
              <a:rPr lang="en-US" dirty="0" err="1"/>
              <a:t>iz</a:t>
            </a:r>
            <a:r>
              <a:rPr lang="en-US" dirty="0"/>
              <a:t> </a:t>
            </a:r>
            <a:r>
              <a:rPr lang="en-US" dirty="0" err="1"/>
              <a:t>zahvalnosti</a:t>
            </a:r>
            <a:r>
              <a:rPr lang="en-US" dirty="0"/>
              <a:t> </a:t>
            </a:r>
            <a:r>
              <a:rPr lang="en-US" dirty="0" err="1"/>
              <a:t>niti</a:t>
            </a:r>
            <a:r>
              <a:rPr lang="en-US" dirty="0"/>
              <a:t> </a:t>
            </a:r>
            <a:r>
              <a:rPr lang="en-US" dirty="0" err="1"/>
              <a:t>izdvajanja</a:t>
            </a:r>
            <a:r>
              <a:rPr lang="en-US" dirty="0"/>
              <a:t> u </a:t>
            </a:r>
            <a:r>
              <a:rPr lang="en-US" dirty="0" err="1"/>
              <a:t>humanitarne</a:t>
            </a:r>
            <a:r>
              <a:rPr lang="en-US" dirty="0"/>
              <a:t> </a:t>
            </a:r>
            <a:r>
              <a:rPr lang="en-US" dirty="0" err="1"/>
              <a:t>svrhe</a:t>
            </a:r>
            <a:r>
              <a:rPr lang="en-US" dirty="0"/>
              <a:t>, pod </a:t>
            </a:r>
            <a:r>
              <a:rPr lang="en-US" dirty="0" err="1"/>
              <a:t>uslovom</a:t>
            </a:r>
            <a:r>
              <a:rPr lang="en-US" dirty="0"/>
              <a:t> da </a:t>
            </a:r>
            <a:r>
              <a:rPr lang="en-US" dirty="0" err="1"/>
              <a:t>su</a:t>
            </a:r>
            <a:r>
              <a:rPr lang="en-US" dirty="0"/>
              <a:t> u </a:t>
            </a:r>
            <a:r>
              <a:rPr lang="en-US" dirty="0" err="1"/>
              <a:t>vreme</a:t>
            </a:r>
            <a:r>
              <a:rPr lang="en-US" dirty="0"/>
              <a:t> </a:t>
            </a:r>
            <a:r>
              <a:rPr lang="en-US" dirty="0" err="1"/>
              <a:t>kada</a:t>
            </a:r>
            <a:r>
              <a:rPr lang="en-US" dirty="0"/>
              <a:t> </a:t>
            </a:r>
            <a:r>
              <a:rPr lang="en-US" dirty="0" err="1"/>
              <a:t>su</a:t>
            </a:r>
            <a:r>
              <a:rPr lang="en-US" dirty="0"/>
              <a:t> </a:t>
            </a:r>
            <a:r>
              <a:rPr lang="en-US" dirty="0" err="1"/>
              <a:t>učinjeni</a:t>
            </a:r>
            <a:r>
              <a:rPr lang="en-US" dirty="0"/>
              <a:t> </a:t>
            </a:r>
            <a:r>
              <a:rPr lang="en-US" dirty="0" err="1"/>
              <a:t>bili</a:t>
            </a:r>
            <a:r>
              <a:rPr lang="en-US" dirty="0"/>
              <a:t> </a:t>
            </a:r>
            <a:r>
              <a:rPr lang="en-US" dirty="0" err="1"/>
              <a:t>srazmerni</a:t>
            </a:r>
            <a:r>
              <a:rPr lang="en-US" dirty="0"/>
              <a:t> </a:t>
            </a:r>
            <a:r>
              <a:rPr lang="en-US" dirty="0" err="1"/>
              <a:t>finansijskim</a:t>
            </a:r>
            <a:r>
              <a:rPr lang="en-US" dirty="0"/>
              <a:t> </a:t>
            </a:r>
            <a:r>
              <a:rPr lang="en-US" dirty="0" err="1"/>
              <a:t>mogućnostima</a:t>
            </a:r>
            <a:r>
              <a:rPr lang="en-US" dirty="0"/>
              <a:t> </a:t>
            </a:r>
            <a:r>
              <a:rPr lang="en-US" dirty="0" err="1"/>
              <a:t>stečajnog</a:t>
            </a:r>
            <a:r>
              <a:rPr lang="en-US" dirty="0"/>
              <a:t> </a:t>
            </a:r>
            <a:r>
              <a:rPr lang="en-US" dirty="0" err="1"/>
              <a:t>dužnika</a:t>
            </a:r>
            <a:r>
              <a:rPr lang="en-US" dirty="0"/>
              <a:t> i </a:t>
            </a:r>
            <a:r>
              <a:rPr lang="en-US" dirty="0" err="1"/>
              <a:t>uobičajeni</a:t>
            </a:r>
            <a:r>
              <a:rPr lang="en-US" dirty="0"/>
              <a:t> </a:t>
            </a:r>
            <a:r>
              <a:rPr lang="en-US" dirty="0" err="1"/>
              <a:t>za</a:t>
            </a:r>
            <a:r>
              <a:rPr lang="en-US" dirty="0"/>
              <a:t> </a:t>
            </a:r>
            <a:r>
              <a:rPr lang="en-US" dirty="0" err="1"/>
              <a:t>privrednu</a:t>
            </a:r>
            <a:r>
              <a:rPr lang="en-US" dirty="0"/>
              <a:t> </a:t>
            </a:r>
            <a:r>
              <a:rPr lang="en-US" dirty="0" err="1"/>
              <a:t>granu</a:t>
            </a:r>
            <a:r>
              <a:rPr lang="en-US" dirty="0"/>
              <a:t> </a:t>
            </a:r>
            <a:r>
              <a:rPr lang="en-US" dirty="0" err="1"/>
              <a:t>kojoj</a:t>
            </a:r>
            <a:r>
              <a:rPr lang="en-US" dirty="0"/>
              <a:t> </a:t>
            </a:r>
            <a:r>
              <a:rPr lang="en-US" dirty="0" err="1"/>
              <a:t>stečajni</a:t>
            </a:r>
            <a:r>
              <a:rPr lang="en-US" dirty="0"/>
              <a:t> </a:t>
            </a:r>
            <a:r>
              <a:rPr lang="en-US" dirty="0" err="1"/>
              <a:t>dužnik</a:t>
            </a:r>
            <a:r>
              <a:rPr lang="en-US" dirty="0"/>
              <a:t> </a:t>
            </a:r>
            <a:r>
              <a:rPr lang="en-US" dirty="0" err="1"/>
              <a:t>pripada</a:t>
            </a:r>
            <a:r>
              <a:rPr lang="en-US" dirty="0"/>
              <a:t>. </a:t>
            </a:r>
          </a:p>
          <a:p>
            <a:r>
              <a:rPr lang="en-US" dirty="0" err="1"/>
              <a:t>Odricanje</a:t>
            </a:r>
            <a:r>
              <a:rPr lang="en-US" dirty="0"/>
              <a:t> od </a:t>
            </a:r>
            <a:r>
              <a:rPr lang="en-US" dirty="0" err="1"/>
              <a:t>nasledstva</a:t>
            </a:r>
            <a:r>
              <a:rPr lang="en-US" dirty="0"/>
              <a:t> </a:t>
            </a:r>
            <a:r>
              <a:rPr lang="en-US" dirty="0" err="1"/>
              <a:t>smatra</a:t>
            </a:r>
            <a:r>
              <a:rPr lang="en-US" dirty="0"/>
              <a:t> se </a:t>
            </a:r>
            <a:r>
              <a:rPr lang="en-US" dirty="0" err="1"/>
              <a:t>pravnom</a:t>
            </a:r>
            <a:r>
              <a:rPr lang="en-US" dirty="0"/>
              <a:t> </a:t>
            </a:r>
            <a:r>
              <a:rPr lang="en-US" dirty="0" err="1"/>
              <a:t>radnjom</a:t>
            </a:r>
            <a:r>
              <a:rPr lang="en-US" dirty="0"/>
              <a:t> </a:t>
            </a:r>
            <a:r>
              <a:rPr lang="en-US" dirty="0" err="1"/>
              <a:t>stečajnog</a:t>
            </a:r>
            <a:r>
              <a:rPr lang="en-US" dirty="0"/>
              <a:t> </a:t>
            </a:r>
            <a:r>
              <a:rPr lang="en-US" dirty="0" err="1"/>
              <a:t>dužnika</a:t>
            </a:r>
            <a:r>
              <a:rPr lang="en-US" dirty="0"/>
              <a:t> </a:t>
            </a:r>
            <a:r>
              <a:rPr lang="en-US" dirty="0" err="1"/>
              <a:t>bez</a:t>
            </a:r>
            <a:r>
              <a:rPr lang="en-US" dirty="0"/>
              <a:t> </a:t>
            </a:r>
            <a:r>
              <a:rPr lang="en-US" dirty="0" err="1"/>
              <a:t>naknade</a:t>
            </a:r>
            <a:r>
              <a:rPr lang="en-US" dirty="0"/>
              <a:t>. </a:t>
            </a:r>
          </a:p>
          <a:p>
            <a:endParaRPr lang="en-US" dirty="0"/>
          </a:p>
        </p:txBody>
      </p:sp>
      <p:sp>
        <p:nvSpPr>
          <p:cNvPr id="3" name="Rectangle 2"/>
          <p:cNvSpPr/>
          <p:nvPr/>
        </p:nvSpPr>
        <p:spPr>
          <a:xfrm>
            <a:off x="3003104" y="188640"/>
            <a:ext cx="4398094" cy="1051570"/>
          </a:xfrm>
          <a:prstGeom prst="rect">
            <a:avLst/>
          </a:prstGeom>
        </p:spPr>
        <p:txBody>
          <a:bodyPr wrap="square">
            <a:spAutoFit/>
          </a:bodyPr>
          <a:lstStyle/>
          <a:p>
            <a:pPr algn="ctr" defTabSz="457200">
              <a:spcBef>
                <a:spcPts val="1000"/>
              </a:spcBef>
              <a:buClr>
                <a:srgbClr val="1CADE4"/>
              </a:buClr>
              <a:buSzPct val="80000"/>
            </a:pPr>
            <a:r>
              <a:rPr lang="en-US" b="1" dirty="0">
                <a:solidFill>
                  <a:schemeClr val="accent2">
                    <a:lumMod val="75000"/>
                  </a:schemeClr>
                </a:solidFill>
              </a:rPr>
              <a:t>P</a:t>
            </a:r>
            <a:r>
              <a:rPr lang="sr-Latn-RS" b="1" dirty="0">
                <a:solidFill>
                  <a:schemeClr val="accent2">
                    <a:lumMod val="75000"/>
                  </a:schemeClr>
                </a:solidFill>
              </a:rPr>
              <a:t>OSLOVI I RADNJE BEZ NAKNADE ILI UZ NEZNATNU NAKNADU</a:t>
            </a:r>
            <a:r>
              <a:rPr lang="en-US" b="1" dirty="0">
                <a:solidFill>
                  <a:schemeClr val="accent2">
                    <a:lumMod val="75000"/>
                  </a:schemeClr>
                </a:solidFill>
              </a:rPr>
              <a:t> </a:t>
            </a:r>
            <a:endParaRPr lang="en-US" dirty="0">
              <a:solidFill>
                <a:schemeClr val="accent2">
                  <a:lumMod val="75000"/>
                </a:schemeClr>
              </a:solidFill>
            </a:endParaRPr>
          </a:p>
          <a:p>
            <a:pPr algn="ctr" defTabSz="457200">
              <a:spcBef>
                <a:spcPts val="1000"/>
              </a:spcBef>
              <a:buClr>
                <a:srgbClr val="1CADE4"/>
              </a:buClr>
              <a:buSzPct val="80000"/>
            </a:pPr>
            <a:r>
              <a:rPr lang="sr-Cyrl-CS" b="1" dirty="0">
                <a:solidFill>
                  <a:schemeClr val="accent2">
                    <a:lumMod val="75000"/>
                  </a:schemeClr>
                </a:solidFill>
              </a:rPr>
              <a:t>(</a:t>
            </a:r>
            <a:r>
              <a:rPr lang="sr-Latn-RS" b="1" dirty="0">
                <a:solidFill>
                  <a:schemeClr val="accent2">
                    <a:lumMod val="75000"/>
                  </a:schemeClr>
                </a:solidFill>
              </a:rPr>
              <a:t>član </a:t>
            </a:r>
            <a:r>
              <a:rPr lang="sr-Cyrl-CS" b="1" dirty="0">
                <a:solidFill>
                  <a:schemeClr val="accent2">
                    <a:lumMod val="75000"/>
                  </a:schemeClr>
                </a:solidFill>
              </a:rPr>
              <a:t>124 </a:t>
            </a:r>
            <a:r>
              <a:rPr lang="sr-Latn-RS" b="1" dirty="0">
                <a:solidFill>
                  <a:schemeClr val="accent2">
                    <a:lumMod val="75000"/>
                  </a:schemeClr>
                </a:solidFill>
              </a:rPr>
              <a:t>Zakona o stečaju</a:t>
            </a:r>
            <a:r>
              <a:rPr lang="sr-Cyrl-CS" b="1" dirty="0">
                <a:solidFill>
                  <a:schemeClr val="accent2">
                    <a:lumMod val="75000"/>
                  </a:schemeClr>
                </a:solidFill>
              </a:rPr>
              <a:t>)</a:t>
            </a:r>
            <a:endParaRPr lang="en-US" dirty="0">
              <a:solidFill>
                <a:schemeClr val="accent2">
                  <a:lumMod val="75000"/>
                </a:schemeClr>
              </a:solidFill>
            </a:endParaRPr>
          </a:p>
        </p:txBody>
      </p:sp>
    </p:spTree>
    <p:extLst>
      <p:ext uri="{BB962C8B-B14F-4D97-AF65-F5344CB8AC3E}">
        <p14:creationId xmlns:p14="http://schemas.microsoft.com/office/powerpoint/2010/main" val="186738106"/>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Ne </a:t>
            </a:r>
            <a:r>
              <a:rPr lang="en-US" dirty="0" err="1"/>
              <a:t>mogu</a:t>
            </a:r>
            <a:r>
              <a:rPr lang="en-US" dirty="0"/>
              <a:t> se </a:t>
            </a:r>
            <a:r>
              <a:rPr lang="en-US" dirty="0" err="1"/>
              <a:t>pobijati</a:t>
            </a:r>
            <a:r>
              <a:rPr lang="en-US" dirty="0"/>
              <a:t> </a:t>
            </a:r>
            <a:r>
              <a:rPr lang="en-US" dirty="0" err="1"/>
              <a:t>pravni</a:t>
            </a:r>
            <a:r>
              <a:rPr lang="en-US" dirty="0"/>
              <a:t> </a:t>
            </a:r>
            <a:r>
              <a:rPr lang="en-US" dirty="0" err="1"/>
              <a:t>poslovi</a:t>
            </a:r>
            <a:r>
              <a:rPr lang="en-US" dirty="0"/>
              <a:t> </a:t>
            </a:r>
            <a:r>
              <a:rPr lang="en-US" dirty="0" err="1"/>
              <a:t>zaključeni</a:t>
            </a:r>
            <a:r>
              <a:rPr lang="en-US" dirty="0"/>
              <a:t> </a:t>
            </a:r>
            <a:r>
              <a:rPr lang="en-US" dirty="0" err="1"/>
              <a:t>odnosno</a:t>
            </a:r>
            <a:r>
              <a:rPr lang="en-US" dirty="0"/>
              <a:t> </a:t>
            </a:r>
            <a:r>
              <a:rPr lang="en-US" dirty="0" err="1"/>
              <a:t>pravne</a:t>
            </a:r>
            <a:r>
              <a:rPr lang="en-US" dirty="0"/>
              <a:t> </a:t>
            </a:r>
            <a:r>
              <a:rPr lang="en-US" dirty="0" err="1"/>
              <a:t>radnje</a:t>
            </a:r>
            <a:r>
              <a:rPr lang="en-US" dirty="0"/>
              <a:t> </a:t>
            </a:r>
            <a:r>
              <a:rPr lang="en-US" dirty="0" err="1"/>
              <a:t>preduzete</a:t>
            </a:r>
            <a:r>
              <a:rPr lang="en-US" dirty="0"/>
              <a:t> </a:t>
            </a:r>
            <a:r>
              <a:rPr lang="en-US" dirty="0" err="1"/>
              <a:t>radi</a:t>
            </a:r>
            <a:r>
              <a:rPr lang="en-US" dirty="0"/>
              <a:t>: </a:t>
            </a:r>
          </a:p>
          <a:p>
            <a:r>
              <a:rPr lang="en-US" dirty="0"/>
              <a:t>1) </a:t>
            </a:r>
            <a:r>
              <a:rPr lang="en-US" dirty="0" err="1"/>
              <a:t>izvršenja</a:t>
            </a:r>
            <a:r>
              <a:rPr lang="en-US" dirty="0"/>
              <a:t> </a:t>
            </a:r>
            <a:r>
              <a:rPr lang="en-US" dirty="0" err="1"/>
              <a:t>usvojenog</a:t>
            </a:r>
            <a:r>
              <a:rPr lang="en-US" dirty="0"/>
              <a:t> </a:t>
            </a:r>
            <a:r>
              <a:rPr lang="en-US" dirty="0" err="1"/>
              <a:t>plana</a:t>
            </a:r>
            <a:r>
              <a:rPr lang="en-US" dirty="0"/>
              <a:t> </a:t>
            </a:r>
            <a:r>
              <a:rPr lang="en-US" dirty="0" err="1"/>
              <a:t>reorganizacije</a:t>
            </a:r>
            <a:r>
              <a:rPr lang="en-US" dirty="0"/>
              <a:t> </a:t>
            </a:r>
            <a:r>
              <a:rPr lang="en-US" dirty="0" err="1"/>
              <a:t>stečajnog</a:t>
            </a:r>
            <a:r>
              <a:rPr lang="en-US" dirty="0"/>
              <a:t> </a:t>
            </a:r>
            <a:r>
              <a:rPr lang="en-US" dirty="0" err="1"/>
              <a:t>dužnika</a:t>
            </a:r>
            <a:r>
              <a:rPr lang="en-US" dirty="0"/>
              <a:t> </a:t>
            </a:r>
            <a:r>
              <a:rPr lang="en-US" dirty="0" err="1"/>
              <a:t>preduzete</a:t>
            </a:r>
            <a:r>
              <a:rPr lang="en-US" dirty="0"/>
              <a:t> </a:t>
            </a:r>
            <a:r>
              <a:rPr lang="en-US" dirty="0" err="1"/>
              <a:t>posle</a:t>
            </a:r>
            <a:r>
              <a:rPr lang="en-US" dirty="0"/>
              <a:t> </a:t>
            </a:r>
            <a:r>
              <a:rPr lang="en-US" dirty="0" err="1"/>
              <a:t>otvaranja</a:t>
            </a:r>
            <a:r>
              <a:rPr lang="en-US" dirty="0"/>
              <a:t> </a:t>
            </a:r>
            <a:r>
              <a:rPr lang="en-US" dirty="0" err="1"/>
              <a:t>stečajnog</a:t>
            </a:r>
            <a:r>
              <a:rPr lang="en-US" dirty="0"/>
              <a:t> </a:t>
            </a:r>
            <a:r>
              <a:rPr lang="en-US" dirty="0" err="1"/>
              <a:t>postupka</a:t>
            </a:r>
            <a:r>
              <a:rPr lang="en-US" dirty="0"/>
              <a:t>; </a:t>
            </a:r>
          </a:p>
          <a:p>
            <a:r>
              <a:rPr lang="en-US" dirty="0"/>
              <a:t>2) </a:t>
            </a:r>
            <a:r>
              <a:rPr lang="en-US" dirty="0" err="1"/>
              <a:t>nastavljanja</a:t>
            </a:r>
            <a:r>
              <a:rPr lang="en-US" dirty="0"/>
              <a:t> </a:t>
            </a:r>
            <a:r>
              <a:rPr lang="en-US" dirty="0" err="1"/>
              <a:t>poslova</a:t>
            </a:r>
            <a:r>
              <a:rPr lang="en-US" dirty="0"/>
              <a:t> </a:t>
            </a:r>
            <a:r>
              <a:rPr lang="en-US" dirty="0" err="1"/>
              <a:t>preduzetih</a:t>
            </a:r>
            <a:r>
              <a:rPr lang="en-US" dirty="0"/>
              <a:t> </a:t>
            </a:r>
            <a:r>
              <a:rPr lang="en-US" dirty="0" err="1"/>
              <a:t>posle</a:t>
            </a:r>
            <a:r>
              <a:rPr lang="en-US" dirty="0"/>
              <a:t> </a:t>
            </a:r>
            <a:r>
              <a:rPr lang="en-US" dirty="0" err="1"/>
              <a:t>otvaranja</a:t>
            </a:r>
            <a:r>
              <a:rPr lang="en-US" dirty="0"/>
              <a:t> </a:t>
            </a:r>
            <a:r>
              <a:rPr lang="en-US" dirty="0" err="1"/>
              <a:t>stečajnog</a:t>
            </a:r>
            <a:r>
              <a:rPr lang="en-US" dirty="0"/>
              <a:t> </a:t>
            </a:r>
            <a:r>
              <a:rPr lang="en-US" dirty="0" err="1"/>
              <a:t>postupka</a:t>
            </a:r>
            <a:r>
              <a:rPr lang="en-US" dirty="0"/>
              <a:t>; </a:t>
            </a:r>
          </a:p>
          <a:p>
            <a:r>
              <a:rPr lang="en-US" dirty="0"/>
              <a:t>3) </a:t>
            </a:r>
            <a:r>
              <a:rPr lang="en-US" dirty="0" err="1"/>
              <a:t>isplate</a:t>
            </a:r>
            <a:r>
              <a:rPr lang="en-US" dirty="0"/>
              <a:t> </a:t>
            </a:r>
            <a:r>
              <a:rPr lang="en-US" dirty="0" err="1"/>
              <a:t>po</a:t>
            </a:r>
            <a:r>
              <a:rPr lang="en-US" dirty="0"/>
              <a:t> </a:t>
            </a:r>
            <a:r>
              <a:rPr lang="en-US" dirty="0" err="1"/>
              <a:t>menicama</a:t>
            </a:r>
            <a:r>
              <a:rPr lang="en-US" dirty="0"/>
              <a:t> </a:t>
            </a:r>
            <a:r>
              <a:rPr lang="en-US" dirty="0" err="1"/>
              <a:t>ili</a:t>
            </a:r>
            <a:r>
              <a:rPr lang="en-US" dirty="0"/>
              <a:t> </a:t>
            </a:r>
            <a:r>
              <a:rPr lang="en-US" dirty="0" err="1"/>
              <a:t>čekovima</a:t>
            </a:r>
            <a:r>
              <a:rPr lang="en-US" dirty="0"/>
              <a:t> </a:t>
            </a:r>
            <a:r>
              <a:rPr lang="en-US" dirty="0" err="1"/>
              <a:t>ako</a:t>
            </a:r>
            <a:r>
              <a:rPr lang="en-US" dirty="0"/>
              <a:t> je </a:t>
            </a:r>
            <a:r>
              <a:rPr lang="en-US" dirty="0" err="1"/>
              <a:t>druga</a:t>
            </a:r>
            <a:r>
              <a:rPr lang="en-US" dirty="0"/>
              <a:t> </a:t>
            </a:r>
            <a:r>
              <a:rPr lang="en-US" dirty="0" err="1"/>
              <a:t>strana</a:t>
            </a:r>
            <a:r>
              <a:rPr lang="en-US" dirty="0"/>
              <a:t> </a:t>
            </a:r>
            <a:r>
              <a:rPr lang="en-US" dirty="0" err="1"/>
              <a:t>morala</a:t>
            </a:r>
            <a:r>
              <a:rPr lang="en-US" dirty="0"/>
              <a:t> </a:t>
            </a:r>
            <a:r>
              <a:rPr lang="en-US" dirty="0" err="1"/>
              <a:t>primiti</a:t>
            </a:r>
            <a:r>
              <a:rPr lang="en-US" dirty="0"/>
              <a:t> </a:t>
            </a:r>
            <a:r>
              <a:rPr lang="en-US" dirty="0" err="1"/>
              <a:t>isplatu</a:t>
            </a:r>
            <a:r>
              <a:rPr lang="en-US" dirty="0"/>
              <a:t> da ne bi </a:t>
            </a:r>
            <a:r>
              <a:rPr lang="en-US" dirty="0" err="1"/>
              <a:t>izgubila</a:t>
            </a:r>
            <a:r>
              <a:rPr lang="en-US" dirty="0"/>
              <a:t> </a:t>
            </a:r>
            <a:r>
              <a:rPr lang="en-US" dirty="0" err="1"/>
              <a:t>pravo</a:t>
            </a:r>
            <a:r>
              <a:rPr lang="en-US" dirty="0"/>
              <a:t> </a:t>
            </a:r>
            <a:r>
              <a:rPr lang="en-US" dirty="0" err="1"/>
              <a:t>na</a:t>
            </a:r>
            <a:r>
              <a:rPr lang="en-US" dirty="0"/>
              <a:t> </a:t>
            </a:r>
            <a:r>
              <a:rPr lang="en-US" dirty="0" err="1"/>
              <a:t>regres</a:t>
            </a:r>
            <a:r>
              <a:rPr lang="en-US" dirty="0"/>
              <a:t> </a:t>
            </a:r>
            <a:r>
              <a:rPr lang="en-US" dirty="0" err="1"/>
              <a:t>protiv</a:t>
            </a:r>
            <a:r>
              <a:rPr lang="en-US" dirty="0"/>
              <a:t> </a:t>
            </a:r>
            <a:r>
              <a:rPr lang="en-US" dirty="0" err="1"/>
              <a:t>ostalih</a:t>
            </a:r>
            <a:r>
              <a:rPr lang="en-US" dirty="0"/>
              <a:t> </a:t>
            </a:r>
            <a:r>
              <a:rPr lang="en-US" dirty="0" err="1"/>
              <a:t>meničnih</a:t>
            </a:r>
            <a:r>
              <a:rPr lang="en-US" dirty="0"/>
              <a:t> </a:t>
            </a:r>
            <a:r>
              <a:rPr lang="en-US" dirty="0" err="1"/>
              <a:t>odnosno</a:t>
            </a:r>
            <a:r>
              <a:rPr lang="en-US" dirty="0"/>
              <a:t> </a:t>
            </a:r>
            <a:r>
              <a:rPr lang="en-US" dirty="0" err="1"/>
              <a:t>čekovnih</a:t>
            </a:r>
            <a:r>
              <a:rPr lang="en-US" dirty="0"/>
              <a:t> </a:t>
            </a:r>
            <a:r>
              <a:rPr lang="en-US" dirty="0" err="1"/>
              <a:t>obveznika</a:t>
            </a:r>
            <a:r>
              <a:rPr lang="en-US" dirty="0"/>
              <a:t>. </a:t>
            </a:r>
          </a:p>
        </p:txBody>
      </p:sp>
      <p:sp>
        <p:nvSpPr>
          <p:cNvPr id="3" name="Rectangle 2"/>
          <p:cNvSpPr/>
          <p:nvPr/>
        </p:nvSpPr>
        <p:spPr>
          <a:xfrm>
            <a:off x="2855640" y="790189"/>
            <a:ext cx="4896544" cy="774571"/>
          </a:xfrm>
          <a:prstGeom prst="rect">
            <a:avLst/>
          </a:prstGeom>
        </p:spPr>
        <p:txBody>
          <a:bodyPr wrap="square">
            <a:spAutoFit/>
          </a:bodyPr>
          <a:lstStyle/>
          <a:p>
            <a:pPr algn="ctr" defTabSz="457200">
              <a:spcBef>
                <a:spcPts val="1000"/>
              </a:spcBef>
              <a:buClr>
                <a:srgbClr val="1CADE4"/>
              </a:buClr>
              <a:buSzPct val="80000"/>
            </a:pPr>
            <a:r>
              <a:rPr lang="sr-Latn-RS" b="1" dirty="0">
                <a:solidFill>
                  <a:schemeClr val="accent2">
                    <a:lumMod val="75000"/>
                  </a:schemeClr>
                </a:solidFill>
              </a:rPr>
              <a:t>NEMOGUĆNOST POBIJANJA</a:t>
            </a:r>
            <a:r>
              <a:rPr lang="sr-Cyrl-CS" b="1" dirty="0">
                <a:solidFill>
                  <a:schemeClr val="accent2">
                    <a:lumMod val="75000"/>
                  </a:schemeClr>
                </a:solidFill>
              </a:rPr>
              <a:t> </a:t>
            </a:r>
            <a:endParaRPr lang="en-US" dirty="0">
              <a:solidFill>
                <a:schemeClr val="accent2">
                  <a:lumMod val="75000"/>
                </a:schemeClr>
              </a:solidFill>
            </a:endParaRPr>
          </a:p>
          <a:p>
            <a:pPr algn="ctr" defTabSz="457200">
              <a:spcBef>
                <a:spcPts val="1000"/>
              </a:spcBef>
              <a:buClr>
                <a:srgbClr val="1CADE4"/>
              </a:buClr>
              <a:buSzPct val="80000"/>
            </a:pPr>
            <a:r>
              <a:rPr lang="sr-Cyrl-CS" b="1" dirty="0">
                <a:solidFill>
                  <a:schemeClr val="accent2">
                    <a:lumMod val="75000"/>
                  </a:schemeClr>
                </a:solidFill>
              </a:rPr>
              <a:t>(</a:t>
            </a:r>
            <a:r>
              <a:rPr lang="sr-Latn-RS" b="1" dirty="0">
                <a:solidFill>
                  <a:schemeClr val="accent2">
                    <a:lumMod val="75000"/>
                  </a:schemeClr>
                </a:solidFill>
              </a:rPr>
              <a:t>Član</a:t>
            </a:r>
            <a:r>
              <a:rPr lang="sr-Cyrl-CS" b="1" dirty="0">
                <a:solidFill>
                  <a:schemeClr val="accent2">
                    <a:lumMod val="75000"/>
                  </a:schemeClr>
                </a:solidFill>
              </a:rPr>
              <a:t> 126</a:t>
            </a:r>
            <a:r>
              <a:rPr lang="sr-Latn-RS" b="1" dirty="0">
                <a:solidFill>
                  <a:schemeClr val="accent2">
                    <a:lumMod val="75000"/>
                  </a:schemeClr>
                </a:solidFill>
              </a:rPr>
              <a:t> Zakona o stečaju</a:t>
            </a:r>
            <a:r>
              <a:rPr lang="sr-Cyrl-CS" b="1" dirty="0">
                <a:solidFill>
                  <a:schemeClr val="accent2">
                    <a:lumMod val="75000"/>
                  </a:schemeClr>
                </a:solidFill>
              </a:rPr>
              <a:t>)</a:t>
            </a:r>
            <a:endParaRPr lang="en-US" dirty="0">
              <a:solidFill>
                <a:schemeClr val="accent2">
                  <a:lumMod val="75000"/>
                </a:schemeClr>
              </a:solidFill>
            </a:endParaRPr>
          </a:p>
        </p:txBody>
      </p:sp>
    </p:spTree>
    <p:extLst>
      <p:ext uri="{BB962C8B-B14F-4D97-AF65-F5344CB8AC3E}">
        <p14:creationId xmlns:p14="http://schemas.microsoft.com/office/powerpoint/2010/main" val="1271705145"/>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32002" y="1772817"/>
            <a:ext cx="6447501" cy="4268547"/>
          </a:xfrm>
        </p:spPr>
        <p:txBody>
          <a:bodyPr>
            <a:normAutofit/>
          </a:bodyPr>
          <a:lstStyle/>
          <a:p>
            <a:pPr marL="0" indent="0" algn="just">
              <a:buClr>
                <a:srgbClr val="1CADE4"/>
              </a:buClr>
              <a:buNone/>
            </a:pPr>
            <a:endParaRPr lang="sr-Latn-RS" dirty="0" smtClean="0"/>
          </a:p>
          <a:p>
            <a:pPr marL="0" indent="0" algn="just">
              <a:buClr>
                <a:srgbClr val="1CADE4"/>
              </a:buClr>
              <a:buNone/>
            </a:pPr>
            <a:r>
              <a:rPr lang="en-US" dirty="0" err="1" smtClean="0"/>
              <a:t>Pravna</a:t>
            </a:r>
            <a:r>
              <a:rPr lang="en-US" dirty="0" smtClean="0"/>
              <a:t> </a:t>
            </a:r>
            <a:r>
              <a:rPr lang="en-US" dirty="0" err="1"/>
              <a:t>radnja</a:t>
            </a:r>
            <a:r>
              <a:rPr lang="en-US" dirty="0"/>
              <a:t> </a:t>
            </a:r>
            <a:r>
              <a:rPr lang="en-US" dirty="0" err="1"/>
              <a:t>odnosno</a:t>
            </a:r>
            <a:r>
              <a:rPr lang="en-US" dirty="0"/>
              <a:t> </a:t>
            </a:r>
            <a:r>
              <a:rPr lang="en-US" dirty="0" err="1"/>
              <a:t>pravni</a:t>
            </a:r>
            <a:r>
              <a:rPr lang="en-US" dirty="0"/>
              <a:t> </a:t>
            </a:r>
            <a:r>
              <a:rPr lang="en-US" dirty="0" err="1"/>
              <a:t>posao</a:t>
            </a:r>
            <a:r>
              <a:rPr lang="en-US" dirty="0"/>
              <a:t> </a:t>
            </a:r>
            <a:r>
              <a:rPr lang="en-US" dirty="0" err="1"/>
              <a:t>koji</a:t>
            </a:r>
            <a:r>
              <a:rPr lang="en-US" dirty="0"/>
              <a:t> se </a:t>
            </a:r>
            <a:r>
              <a:rPr lang="en-US" dirty="0" err="1"/>
              <a:t>smatra</a:t>
            </a:r>
            <a:r>
              <a:rPr lang="en-US" dirty="0"/>
              <a:t> </a:t>
            </a:r>
            <a:r>
              <a:rPr lang="en-US" dirty="0" err="1"/>
              <a:t>uobičajenim</a:t>
            </a:r>
            <a:r>
              <a:rPr lang="en-US" dirty="0"/>
              <a:t>, </a:t>
            </a:r>
            <a:r>
              <a:rPr lang="en-US" dirty="0" err="1"/>
              <a:t>odnosno</a:t>
            </a:r>
            <a:r>
              <a:rPr lang="en-US" dirty="0"/>
              <a:t> </a:t>
            </a:r>
            <a:r>
              <a:rPr lang="en-US" dirty="0" err="1" smtClean="0"/>
              <a:t>neuobičajenim</a:t>
            </a:r>
            <a:r>
              <a:rPr lang="en-US" dirty="0" smtClean="0"/>
              <a:t> </a:t>
            </a:r>
            <a:r>
              <a:rPr lang="en-US" dirty="0" err="1"/>
              <a:t>namirenjem</a:t>
            </a:r>
            <a:r>
              <a:rPr lang="en-US" dirty="0"/>
              <a:t> u </a:t>
            </a:r>
            <a:r>
              <a:rPr lang="en-US" dirty="0" err="1"/>
              <a:t>smislu</a:t>
            </a:r>
            <a:r>
              <a:rPr lang="en-US" dirty="0"/>
              <a:t> </a:t>
            </a:r>
            <a:r>
              <a:rPr lang="en-US" dirty="0" err="1"/>
              <a:t>ovog</a:t>
            </a:r>
            <a:r>
              <a:rPr lang="en-US" dirty="0"/>
              <a:t> </a:t>
            </a:r>
            <a:r>
              <a:rPr lang="en-US" dirty="0" err="1"/>
              <a:t>zakona</a:t>
            </a:r>
            <a:r>
              <a:rPr lang="en-US" dirty="0"/>
              <a:t> ne </a:t>
            </a:r>
            <a:r>
              <a:rPr lang="en-US" dirty="0" err="1"/>
              <a:t>može</a:t>
            </a:r>
            <a:r>
              <a:rPr lang="en-US" dirty="0"/>
              <a:t> se </a:t>
            </a:r>
            <a:r>
              <a:rPr lang="en-US" dirty="0" err="1"/>
              <a:t>pobijati</a:t>
            </a:r>
            <a:r>
              <a:rPr lang="en-US" dirty="0"/>
              <a:t> </a:t>
            </a:r>
            <a:endParaRPr lang="sr-Latn-RS" dirty="0" smtClean="0"/>
          </a:p>
          <a:p>
            <a:pPr lvl="0" algn="just">
              <a:buClr>
                <a:srgbClr val="1CADE4"/>
              </a:buClr>
            </a:pPr>
            <a:r>
              <a:rPr lang="en-US" dirty="0" err="1" smtClean="0"/>
              <a:t>ako</a:t>
            </a:r>
            <a:r>
              <a:rPr lang="en-US" dirty="0" smtClean="0"/>
              <a:t> </a:t>
            </a:r>
            <a:r>
              <a:rPr lang="en-US" dirty="0"/>
              <a:t>je </a:t>
            </a:r>
            <a:r>
              <a:rPr lang="en-US" dirty="0" err="1"/>
              <a:t>stečajni</a:t>
            </a:r>
            <a:r>
              <a:rPr lang="en-US" dirty="0"/>
              <a:t> </a:t>
            </a:r>
            <a:r>
              <a:rPr lang="en-US" dirty="0" err="1"/>
              <a:t>dužnik</a:t>
            </a:r>
            <a:r>
              <a:rPr lang="en-US" dirty="0"/>
              <a:t> </a:t>
            </a:r>
            <a:r>
              <a:rPr lang="en-US" dirty="0" err="1"/>
              <a:t>istovremeno</a:t>
            </a:r>
            <a:r>
              <a:rPr lang="en-US" dirty="0"/>
              <a:t> </a:t>
            </a:r>
            <a:r>
              <a:rPr lang="en-US" dirty="0" err="1"/>
              <a:t>ili</a:t>
            </a:r>
            <a:r>
              <a:rPr lang="en-US" dirty="0"/>
              <a:t> u </a:t>
            </a:r>
            <a:r>
              <a:rPr lang="en-US" dirty="0" err="1"/>
              <a:t>kratkom</a:t>
            </a:r>
            <a:r>
              <a:rPr lang="en-US" dirty="0"/>
              <a:t> </a:t>
            </a:r>
            <a:r>
              <a:rPr lang="en-US" dirty="0" err="1"/>
              <a:t>periodu</a:t>
            </a:r>
            <a:r>
              <a:rPr lang="en-US" dirty="0"/>
              <a:t> pre </a:t>
            </a:r>
            <a:r>
              <a:rPr lang="en-US" dirty="0" err="1"/>
              <a:t>ili</a:t>
            </a:r>
            <a:r>
              <a:rPr lang="en-US" dirty="0"/>
              <a:t> </a:t>
            </a:r>
            <a:r>
              <a:rPr lang="en-US" dirty="0" err="1"/>
              <a:t>posle</a:t>
            </a:r>
            <a:r>
              <a:rPr lang="en-US" dirty="0"/>
              <a:t> </a:t>
            </a:r>
            <a:r>
              <a:rPr lang="en-US" dirty="0" err="1"/>
              <a:t>izvršenog</a:t>
            </a:r>
            <a:r>
              <a:rPr lang="en-US" dirty="0"/>
              <a:t> </a:t>
            </a:r>
            <a:r>
              <a:rPr lang="en-US" dirty="0" err="1"/>
              <a:t>pravnog</a:t>
            </a:r>
            <a:r>
              <a:rPr lang="en-US" dirty="0"/>
              <a:t> </a:t>
            </a:r>
            <a:r>
              <a:rPr lang="en-US" dirty="0" err="1"/>
              <a:t>posla</a:t>
            </a:r>
            <a:r>
              <a:rPr lang="en-US" dirty="0"/>
              <a:t> </a:t>
            </a:r>
            <a:r>
              <a:rPr lang="en-US" dirty="0" err="1"/>
              <a:t>odnosno</a:t>
            </a:r>
            <a:r>
              <a:rPr lang="en-US" dirty="0"/>
              <a:t> </a:t>
            </a:r>
            <a:r>
              <a:rPr lang="en-US" dirty="0" err="1"/>
              <a:t>pravne</a:t>
            </a:r>
            <a:r>
              <a:rPr lang="en-US" dirty="0"/>
              <a:t> </a:t>
            </a:r>
            <a:r>
              <a:rPr lang="en-US" dirty="0" err="1"/>
              <a:t>radnje</a:t>
            </a:r>
            <a:r>
              <a:rPr lang="en-US" dirty="0"/>
              <a:t> </a:t>
            </a:r>
            <a:r>
              <a:rPr lang="en-US" dirty="0" err="1"/>
              <a:t>primio</a:t>
            </a:r>
            <a:r>
              <a:rPr lang="en-US" dirty="0"/>
              <a:t> </a:t>
            </a:r>
            <a:r>
              <a:rPr lang="en-US" dirty="0" err="1"/>
              <a:t>jednaku</a:t>
            </a:r>
            <a:r>
              <a:rPr lang="en-US" dirty="0"/>
              <a:t> </a:t>
            </a:r>
            <a:r>
              <a:rPr lang="en-US" dirty="0" err="1"/>
              <a:t>vrednost</a:t>
            </a:r>
            <a:r>
              <a:rPr lang="en-US" dirty="0"/>
              <a:t> u </a:t>
            </a:r>
            <a:r>
              <a:rPr lang="en-US" dirty="0" err="1"/>
              <a:t>vidu</a:t>
            </a:r>
            <a:r>
              <a:rPr lang="en-US" dirty="0"/>
              <a:t> </a:t>
            </a:r>
            <a:r>
              <a:rPr lang="en-US" dirty="0" err="1"/>
              <a:t>protivnaknade</a:t>
            </a:r>
            <a:r>
              <a:rPr lang="en-US" dirty="0"/>
              <a:t> od </a:t>
            </a:r>
            <a:r>
              <a:rPr lang="en-US" dirty="0" err="1"/>
              <a:t>poverioca</a:t>
            </a:r>
            <a:r>
              <a:rPr lang="en-US" dirty="0"/>
              <a:t> </a:t>
            </a:r>
            <a:r>
              <a:rPr lang="en-US" dirty="0" err="1"/>
              <a:t>ili</a:t>
            </a:r>
            <a:r>
              <a:rPr lang="en-US" dirty="0"/>
              <a:t> </a:t>
            </a:r>
            <a:r>
              <a:rPr lang="en-US" dirty="0" err="1"/>
              <a:t>drugog</a:t>
            </a:r>
            <a:r>
              <a:rPr lang="en-US" dirty="0"/>
              <a:t> </a:t>
            </a:r>
            <a:r>
              <a:rPr lang="en-US" dirty="0" err="1"/>
              <a:t>lica</a:t>
            </a:r>
            <a:r>
              <a:rPr lang="en-US" dirty="0"/>
              <a:t>, </a:t>
            </a:r>
            <a:r>
              <a:rPr lang="en-US" dirty="0" err="1"/>
              <a:t>za</a:t>
            </a:r>
            <a:r>
              <a:rPr lang="en-US" dirty="0"/>
              <a:t> </a:t>
            </a:r>
            <a:r>
              <a:rPr lang="en-US" dirty="0" err="1"/>
              <a:t>čiji</a:t>
            </a:r>
            <a:r>
              <a:rPr lang="en-US" dirty="0"/>
              <a:t> </a:t>
            </a:r>
            <a:r>
              <a:rPr lang="en-US" dirty="0" err="1"/>
              <a:t>račun</a:t>
            </a:r>
            <a:r>
              <a:rPr lang="en-US" dirty="0"/>
              <a:t> je </a:t>
            </a:r>
            <a:r>
              <a:rPr lang="en-US" dirty="0" err="1"/>
              <a:t>izvršen</a:t>
            </a:r>
            <a:r>
              <a:rPr lang="en-US" dirty="0"/>
              <a:t> </a:t>
            </a:r>
            <a:r>
              <a:rPr lang="en-US" dirty="0" err="1"/>
              <a:t>pravni</a:t>
            </a:r>
            <a:r>
              <a:rPr lang="en-US" dirty="0"/>
              <a:t> </a:t>
            </a:r>
            <a:r>
              <a:rPr lang="en-US" dirty="0" err="1"/>
              <a:t>posao</a:t>
            </a:r>
            <a:r>
              <a:rPr lang="en-US" dirty="0"/>
              <a:t> </a:t>
            </a:r>
            <a:r>
              <a:rPr lang="en-US" dirty="0" err="1"/>
              <a:t>odnosno</a:t>
            </a:r>
            <a:r>
              <a:rPr lang="en-US" dirty="0"/>
              <a:t> </a:t>
            </a:r>
            <a:r>
              <a:rPr lang="en-US" dirty="0" err="1"/>
              <a:t>pravna</a:t>
            </a:r>
            <a:r>
              <a:rPr lang="en-US" dirty="0"/>
              <a:t> </a:t>
            </a:r>
            <a:r>
              <a:rPr lang="en-US" dirty="0" err="1"/>
              <a:t>radnja</a:t>
            </a:r>
            <a:r>
              <a:rPr lang="en-US" dirty="0"/>
              <a:t>. </a:t>
            </a:r>
          </a:p>
          <a:p>
            <a:endParaRPr lang="en-US" dirty="0"/>
          </a:p>
          <a:p>
            <a:endParaRPr lang="en-US" dirty="0"/>
          </a:p>
        </p:txBody>
      </p:sp>
      <p:sp>
        <p:nvSpPr>
          <p:cNvPr id="3" name="Rectangle 2"/>
          <p:cNvSpPr/>
          <p:nvPr/>
        </p:nvSpPr>
        <p:spPr>
          <a:xfrm>
            <a:off x="3215681" y="624246"/>
            <a:ext cx="4087713" cy="774571"/>
          </a:xfrm>
          <a:prstGeom prst="rect">
            <a:avLst/>
          </a:prstGeom>
        </p:spPr>
        <p:txBody>
          <a:bodyPr wrap="square">
            <a:spAutoFit/>
          </a:bodyPr>
          <a:lstStyle/>
          <a:p>
            <a:pPr algn="ctr" defTabSz="457200">
              <a:spcBef>
                <a:spcPts val="1000"/>
              </a:spcBef>
              <a:buClr>
                <a:srgbClr val="1CADE4"/>
              </a:buClr>
              <a:buSzPct val="80000"/>
            </a:pPr>
            <a:r>
              <a:rPr lang="sr-Latn-RS" b="1" dirty="0">
                <a:solidFill>
                  <a:srgbClr val="2683C6">
                    <a:lumMod val="75000"/>
                  </a:srgbClr>
                </a:solidFill>
              </a:rPr>
              <a:t>NEMOGUĆNOST POBIJANJA</a:t>
            </a:r>
            <a:r>
              <a:rPr lang="sr-Cyrl-CS" b="1" dirty="0">
                <a:solidFill>
                  <a:srgbClr val="2683C6">
                    <a:lumMod val="75000"/>
                  </a:srgbClr>
                </a:solidFill>
              </a:rPr>
              <a:t> </a:t>
            </a:r>
            <a:endParaRPr lang="en-US" dirty="0">
              <a:solidFill>
                <a:srgbClr val="2683C6">
                  <a:lumMod val="75000"/>
                </a:srgbClr>
              </a:solidFill>
            </a:endParaRPr>
          </a:p>
          <a:p>
            <a:pPr algn="ctr" defTabSz="457200">
              <a:spcBef>
                <a:spcPts val="1000"/>
              </a:spcBef>
              <a:buClr>
                <a:srgbClr val="1CADE4"/>
              </a:buClr>
              <a:buSzPct val="80000"/>
            </a:pPr>
            <a:r>
              <a:rPr lang="sr-Cyrl-CS" b="1" dirty="0">
                <a:solidFill>
                  <a:srgbClr val="2683C6">
                    <a:lumMod val="75000"/>
                  </a:srgbClr>
                </a:solidFill>
              </a:rPr>
              <a:t>(</a:t>
            </a:r>
            <a:r>
              <a:rPr lang="sr-Latn-RS" b="1" dirty="0">
                <a:solidFill>
                  <a:srgbClr val="2683C6">
                    <a:lumMod val="75000"/>
                  </a:srgbClr>
                </a:solidFill>
              </a:rPr>
              <a:t>Član</a:t>
            </a:r>
            <a:r>
              <a:rPr lang="sr-Cyrl-CS" b="1" dirty="0">
                <a:solidFill>
                  <a:srgbClr val="2683C6">
                    <a:lumMod val="75000"/>
                  </a:srgbClr>
                </a:solidFill>
              </a:rPr>
              <a:t> 126</a:t>
            </a:r>
            <a:r>
              <a:rPr lang="sr-Latn-RS" b="1" dirty="0">
                <a:solidFill>
                  <a:srgbClr val="2683C6">
                    <a:lumMod val="75000"/>
                  </a:srgbClr>
                </a:solidFill>
              </a:rPr>
              <a:t> Zakona o stečaju</a:t>
            </a:r>
            <a:r>
              <a:rPr lang="sr-Cyrl-CS" b="1" dirty="0">
                <a:solidFill>
                  <a:srgbClr val="2683C6">
                    <a:lumMod val="75000"/>
                  </a:srgbClr>
                </a:solidFill>
              </a:rPr>
              <a:t>)</a:t>
            </a:r>
            <a:endParaRPr lang="en-US" dirty="0">
              <a:solidFill>
                <a:srgbClr val="2683C6">
                  <a:lumMod val="75000"/>
                </a:srgbClr>
              </a:solidFill>
            </a:endParaRPr>
          </a:p>
        </p:txBody>
      </p:sp>
    </p:spTree>
    <p:extLst>
      <p:ext uri="{BB962C8B-B14F-4D97-AF65-F5344CB8AC3E}">
        <p14:creationId xmlns:p14="http://schemas.microsoft.com/office/powerpoint/2010/main" val="1961903173"/>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err="1"/>
              <a:t>Pravna</a:t>
            </a:r>
            <a:r>
              <a:rPr lang="en-US" dirty="0"/>
              <a:t> </a:t>
            </a:r>
            <a:r>
              <a:rPr lang="en-US" dirty="0" err="1"/>
              <a:t>radnja</a:t>
            </a:r>
            <a:r>
              <a:rPr lang="en-US" dirty="0"/>
              <a:t> </a:t>
            </a:r>
            <a:r>
              <a:rPr lang="en-US" dirty="0" err="1"/>
              <a:t>odnosno</a:t>
            </a:r>
            <a:r>
              <a:rPr lang="en-US" dirty="0"/>
              <a:t> </a:t>
            </a:r>
            <a:r>
              <a:rPr lang="en-US" dirty="0" err="1"/>
              <a:t>pravni</a:t>
            </a:r>
            <a:r>
              <a:rPr lang="en-US" dirty="0"/>
              <a:t> </a:t>
            </a:r>
            <a:r>
              <a:rPr lang="en-US" dirty="0" err="1"/>
              <a:t>posao</a:t>
            </a:r>
            <a:r>
              <a:rPr lang="en-US" dirty="0"/>
              <a:t> </a:t>
            </a:r>
            <a:r>
              <a:rPr lang="en-US" dirty="0" err="1"/>
              <a:t>koji</a:t>
            </a:r>
            <a:r>
              <a:rPr lang="en-US" dirty="0"/>
              <a:t> </a:t>
            </a:r>
            <a:r>
              <a:rPr lang="en-US" dirty="0" err="1"/>
              <a:t>predstavlja</a:t>
            </a:r>
            <a:r>
              <a:rPr lang="en-US" dirty="0"/>
              <a:t> </a:t>
            </a:r>
            <a:r>
              <a:rPr lang="en-US" dirty="0" err="1"/>
              <a:t>uobičajeno</a:t>
            </a:r>
            <a:r>
              <a:rPr lang="en-US" dirty="0"/>
              <a:t> </a:t>
            </a:r>
            <a:r>
              <a:rPr lang="en-US" dirty="0" err="1"/>
              <a:t>ili</a:t>
            </a:r>
            <a:r>
              <a:rPr lang="en-US" dirty="0"/>
              <a:t> </a:t>
            </a:r>
            <a:r>
              <a:rPr lang="en-US" dirty="0" err="1"/>
              <a:t>neuobičajeno</a:t>
            </a:r>
            <a:r>
              <a:rPr lang="en-US" dirty="0"/>
              <a:t> </a:t>
            </a:r>
            <a:r>
              <a:rPr lang="en-US" dirty="0" err="1"/>
              <a:t>namirenje</a:t>
            </a:r>
            <a:r>
              <a:rPr lang="en-US" dirty="0"/>
              <a:t> </a:t>
            </a:r>
            <a:r>
              <a:rPr lang="en-US" dirty="0" err="1"/>
              <a:t>poverilaca</a:t>
            </a:r>
            <a:r>
              <a:rPr lang="en-US" dirty="0"/>
              <a:t>, </a:t>
            </a:r>
            <a:r>
              <a:rPr lang="en-US" dirty="0" err="1"/>
              <a:t>odnosno</a:t>
            </a:r>
            <a:r>
              <a:rPr lang="en-US" dirty="0"/>
              <a:t> </a:t>
            </a:r>
            <a:r>
              <a:rPr lang="en-US" dirty="0" err="1"/>
              <a:t>kojim</a:t>
            </a:r>
            <a:r>
              <a:rPr lang="en-US" dirty="0"/>
              <a:t> se </a:t>
            </a:r>
            <a:r>
              <a:rPr lang="en-US" dirty="0" err="1"/>
              <a:t>poverioci</a:t>
            </a:r>
            <a:r>
              <a:rPr lang="en-US" dirty="0"/>
              <a:t> </a:t>
            </a:r>
            <a:r>
              <a:rPr lang="en-US" dirty="0" err="1"/>
              <a:t>neposredno</a:t>
            </a:r>
            <a:r>
              <a:rPr lang="en-US" dirty="0"/>
              <a:t> </a:t>
            </a:r>
            <a:r>
              <a:rPr lang="en-US" dirty="0" err="1"/>
              <a:t>oštećuju</a:t>
            </a:r>
            <a:r>
              <a:rPr lang="en-US" dirty="0"/>
              <a:t> ne </a:t>
            </a:r>
            <a:r>
              <a:rPr lang="en-US" dirty="0" err="1"/>
              <a:t>može</a:t>
            </a:r>
            <a:r>
              <a:rPr lang="en-US" dirty="0"/>
              <a:t> se </a:t>
            </a:r>
            <a:r>
              <a:rPr lang="en-US" dirty="0" err="1"/>
              <a:t>pobijati</a:t>
            </a:r>
            <a:r>
              <a:rPr lang="en-US" dirty="0"/>
              <a:t> </a:t>
            </a:r>
            <a:r>
              <a:rPr lang="en-US" dirty="0" err="1"/>
              <a:t>ako</a:t>
            </a:r>
            <a:r>
              <a:rPr lang="en-US" dirty="0"/>
              <a:t> je </a:t>
            </a:r>
            <a:r>
              <a:rPr lang="en-US" dirty="0" err="1"/>
              <a:t>radnja</a:t>
            </a:r>
            <a:r>
              <a:rPr lang="en-US" dirty="0"/>
              <a:t> </a:t>
            </a:r>
            <a:r>
              <a:rPr lang="en-US" dirty="0" err="1"/>
              <a:t>preduzeta</a:t>
            </a:r>
            <a:r>
              <a:rPr lang="en-US" dirty="0"/>
              <a:t>, </a:t>
            </a:r>
            <a:r>
              <a:rPr lang="en-US" dirty="0" err="1"/>
              <a:t>odnosno</a:t>
            </a:r>
            <a:r>
              <a:rPr lang="en-US" dirty="0"/>
              <a:t> </a:t>
            </a:r>
            <a:r>
              <a:rPr lang="en-US" dirty="0" err="1"/>
              <a:t>posao</a:t>
            </a:r>
            <a:r>
              <a:rPr lang="en-US" dirty="0"/>
              <a:t> </a:t>
            </a:r>
            <a:r>
              <a:rPr lang="en-US" dirty="0" err="1"/>
              <a:t>zaključen</a:t>
            </a:r>
            <a:r>
              <a:rPr lang="en-US" dirty="0"/>
              <a:t>: </a:t>
            </a:r>
          </a:p>
          <a:p>
            <a:pPr lvl="1"/>
            <a:r>
              <a:rPr lang="en-US" b="1" dirty="0"/>
              <a:t>1) pre </a:t>
            </a:r>
            <a:r>
              <a:rPr lang="en-US" b="1" dirty="0" err="1"/>
              <a:t>podnošenja</a:t>
            </a:r>
            <a:r>
              <a:rPr lang="en-US" b="1" dirty="0"/>
              <a:t> </a:t>
            </a:r>
            <a:r>
              <a:rPr lang="en-US" b="1" dirty="0" err="1"/>
              <a:t>predloga</a:t>
            </a:r>
            <a:r>
              <a:rPr lang="en-US" b="1" dirty="0"/>
              <a:t> </a:t>
            </a:r>
            <a:r>
              <a:rPr lang="en-US" b="1" dirty="0" err="1"/>
              <a:t>za</a:t>
            </a:r>
            <a:r>
              <a:rPr lang="en-US" b="1" dirty="0"/>
              <a:t> </a:t>
            </a:r>
            <a:r>
              <a:rPr lang="en-US" b="1" dirty="0" err="1"/>
              <a:t>pokretanje</a:t>
            </a:r>
            <a:r>
              <a:rPr lang="en-US" b="1" dirty="0"/>
              <a:t> </a:t>
            </a:r>
            <a:r>
              <a:rPr lang="en-US" b="1" dirty="0" err="1"/>
              <a:t>stečajnog</a:t>
            </a:r>
            <a:r>
              <a:rPr lang="en-US" b="1" dirty="0"/>
              <a:t> </a:t>
            </a:r>
            <a:r>
              <a:rPr lang="en-US" b="1" dirty="0" err="1"/>
              <a:t>postupka</a:t>
            </a:r>
            <a:r>
              <a:rPr lang="en-US" b="1" dirty="0"/>
              <a:t>; </a:t>
            </a:r>
          </a:p>
          <a:p>
            <a:pPr lvl="1"/>
            <a:r>
              <a:rPr lang="en-US" b="1" dirty="0"/>
              <a:t>2) </a:t>
            </a:r>
            <a:r>
              <a:rPr lang="en-US" b="1" dirty="0" err="1"/>
              <a:t>na</a:t>
            </a:r>
            <a:r>
              <a:rPr lang="en-US" b="1" dirty="0"/>
              <a:t> </a:t>
            </a:r>
            <a:r>
              <a:rPr lang="en-US" b="1" dirty="0" err="1"/>
              <a:t>osnovu</a:t>
            </a:r>
            <a:r>
              <a:rPr lang="en-US" b="1" dirty="0"/>
              <a:t> </a:t>
            </a:r>
            <a:r>
              <a:rPr lang="en-US" b="1" dirty="0" err="1"/>
              <a:t>okvirnog</a:t>
            </a:r>
            <a:r>
              <a:rPr lang="en-US" b="1" dirty="0"/>
              <a:t> </a:t>
            </a:r>
            <a:r>
              <a:rPr lang="en-US" b="1" dirty="0" err="1"/>
              <a:t>ugovora</a:t>
            </a:r>
            <a:r>
              <a:rPr lang="en-US" b="1" dirty="0"/>
              <a:t> </a:t>
            </a:r>
            <a:r>
              <a:rPr lang="en-US" b="1" dirty="0" err="1"/>
              <a:t>iz</a:t>
            </a:r>
            <a:r>
              <a:rPr lang="en-US" b="1" dirty="0"/>
              <a:t> </a:t>
            </a:r>
            <a:r>
              <a:rPr lang="en-US" b="1" dirty="0" err="1"/>
              <a:t>člana</a:t>
            </a:r>
            <a:r>
              <a:rPr lang="en-US" b="1" dirty="0"/>
              <a:t> 82. </a:t>
            </a:r>
            <a:r>
              <a:rPr lang="en-US" b="1" dirty="0" err="1"/>
              <a:t>stav</a:t>
            </a:r>
            <a:r>
              <a:rPr lang="en-US" b="1" dirty="0"/>
              <a:t> 3. </a:t>
            </a:r>
            <a:r>
              <a:rPr lang="en-US" b="1" dirty="0" err="1"/>
              <a:t>ovog</a:t>
            </a:r>
            <a:r>
              <a:rPr lang="en-US" b="1" dirty="0"/>
              <a:t> </a:t>
            </a:r>
            <a:r>
              <a:rPr lang="en-US" b="1" dirty="0" err="1"/>
              <a:t>zakona</a:t>
            </a:r>
            <a:r>
              <a:rPr lang="en-US" b="1" dirty="0"/>
              <a:t>; </a:t>
            </a:r>
          </a:p>
          <a:p>
            <a:pPr lvl="1"/>
            <a:r>
              <a:rPr lang="en-US" b="1" dirty="0"/>
              <a:t>3) u </a:t>
            </a:r>
            <a:r>
              <a:rPr lang="en-US" b="1" dirty="0" err="1"/>
              <a:t>skladu</a:t>
            </a:r>
            <a:r>
              <a:rPr lang="en-US" b="1" dirty="0"/>
              <a:t> </a:t>
            </a:r>
            <a:r>
              <a:rPr lang="en-US" b="1" dirty="0" err="1"/>
              <a:t>sa</a:t>
            </a:r>
            <a:r>
              <a:rPr lang="en-US" b="1" dirty="0"/>
              <a:t> </a:t>
            </a:r>
            <a:r>
              <a:rPr lang="en-US" b="1" dirty="0" err="1"/>
              <a:t>uobičajenom</a:t>
            </a:r>
            <a:r>
              <a:rPr lang="en-US" b="1" dirty="0"/>
              <a:t> </a:t>
            </a:r>
            <a:r>
              <a:rPr lang="en-US" b="1" dirty="0" err="1"/>
              <a:t>poslovnom</a:t>
            </a:r>
            <a:r>
              <a:rPr lang="en-US" b="1" dirty="0"/>
              <a:t> </a:t>
            </a:r>
            <a:r>
              <a:rPr lang="en-US" b="1" dirty="0" err="1"/>
              <a:t>praksom</a:t>
            </a:r>
            <a:r>
              <a:rPr lang="en-US" b="1" dirty="0"/>
              <a:t> </a:t>
            </a:r>
            <a:r>
              <a:rPr lang="en-US" b="1" dirty="0" err="1"/>
              <a:t>za</a:t>
            </a:r>
            <a:r>
              <a:rPr lang="en-US" b="1" dirty="0"/>
              <a:t> </a:t>
            </a:r>
            <a:r>
              <a:rPr lang="en-US" b="1" dirty="0" err="1"/>
              <a:t>izvršavanje</a:t>
            </a:r>
            <a:r>
              <a:rPr lang="en-US" b="1" dirty="0"/>
              <a:t> </a:t>
            </a:r>
            <a:r>
              <a:rPr lang="en-US" b="1" dirty="0" err="1"/>
              <a:t>ugovora</a:t>
            </a:r>
            <a:r>
              <a:rPr lang="en-US" b="1" dirty="0"/>
              <a:t> </a:t>
            </a:r>
            <a:r>
              <a:rPr lang="en-US" b="1" dirty="0" err="1"/>
              <a:t>takve</a:t>
            </a:r>
            <a:r>
              <a:rPr lang="en-US" b="1" dirty="0"/>
              <a:t> </a:t>
            </a:r>
            <a:r>
              <a:rPr lang="en-US" b="1" dirty="0" err="1"/>
              <a:t>vrste</a:t>
            </a:r>
            <a:r>
              <a:rPr lang="en-US" b="1" dirty="0"/>
              <a:t>. </a:t>
            </a:r>
          </a:p>
          <a:p>
            <a:pPr marL="0" indent="0">
              <a:buNone/>
            </a:pPr>
            <a:r>
              <a:rPr lang="sr-Latn-RS" dirty="0"/>
              <a:t> </a:t>
            </a:r>
            <a:r>
              <a:rPr lang="sr-Latn-RS" dirty="0" smtClean="0"/>
              <a:t>           Ovi uslovi moraju biti kumulativno ispunjeni</a:t>
            </a:r>
            <a:endParaRPr lang="en-US" dirty="0"/>
          </a:p>
        </p:txBody>
      </p:sp>
      <p:sp>
        <p:nvSpPr>
          <p:cNvPr id="3" name="Rectangle 2"/>
          <p:cNvSpPr/>
          <p:nvPr/>
        </p:nvSpPr>
        <p:spPr>
          <a:xfrm>
            <a:off x="3575721" y="836713"/>
            <a:ext cx="3431257" cy="774571"/>
          </a:xfrm>
          <a:prstGeom prst="rect">
            <a:avLst/>
          </a:prstGeom>
        </p:spPr>
        <p:txBody>
          <a:bodyPr wrap="square">
            <a:spAutoFit/>
          </a:bodyPr>
          <a:lstStyle/>
          <a:p>
            <a:pPr algn="ctr" defTabSz="457200">
              <a:spcBef>
                <a:spcPts val="1000"/>
              </a:spcBef>
              <a:buClr>
                <a:srgbClr val="1CADE4"/>
              </a:buClr>
              <a:buSzPct val="80000"/>
            </a:pPr>
            <a:r>
              <a:rPr lang="sr-Latn-RS" b="1" dirty="0">
                <a:solidFill>
                  <a:srgbClr val="2683C6">
                    <a:lumMod val="75000"/>
                  </a:srgbClr>
                </a:solidFill>
              </a:rPr>
              <a:t>NEMOGUĆNOST POBIJANJA</a:t>
            </a:r>
            <a:r>
              <a:rPr lang="sr-Cyrl-CS" b="1" dirty="0">
                <a:solidFill>
                  <a:srgbClr val="2683C6">
                    <a:lumMod val="75000"/>
                  </a:srgbClr>
                </a:solidFill>
              </a:rPr>
              <a:t> </a:t>
            </a:r>
            <a:endParaRPr lang="en-US" dirty="0">
              <a:solidFill>
                <a:srgbClr val="2683C6">
                  <a:lumMod val="75000"/>
                </a:srgbClr>
              </a:solidFill>
            </a:endParaRPr>
          </a:p>
          <a:p>
            <a:pPr algn="ctr" defTabSz="457200">
              <a:spcBef>
                <a:spcPts val="1000"/>
              </a:spcBef>
              <a:buClr>
                <a:srgbClr val="1CADE4"/>
              </a:buClr>
              <a:buSzPct val="80000"/>
            </a:pPr>
            <a:r>
              <a:rPr lang="sr-Cyrl-CS" b="1" dirty="0">
                <a:solidFill>
                  <a:srgbClr val="2683C6">
                    <a:lumMod val="75000"/>
                  </a:srgbClr>
                </a:solidFill>
              </a:rPr>
              <a:t>(</a:t>
            </a:r>
            <a:r>
              <a:rPr lang="sr-Latn-RS" b="1" dirty="0">
                <a:solidFill>
                  <a:srgbClr val="2683C6">
                    <a:lumMod val="75000"/>
                  </a:srgbClr>
                </a:solidFill>
              </a:rPr>
              <a:t>Član</a:t>
            </a:r>
            <a:r>
              <a:rPr lang="sr-Cyrl-CS" b="1" dirty="0">
                <a:solidFill>
                  <a:srgbClr val="2683C6">
                    <a:lumMod val="75000"/>
                  </a:srgbClr>
                </a:solidFill>
              </a:rPr>
              <a:t> 126</a:t>
            </a:r>
            <a:r>
              <a:rPr lang="sr-Latn-RS" b="1" dirty="0">
                <a:solidFill>
                  <a:srgbClr val="2683C6">
                    <a:lumMod val="75000"/>
                  </a:srgbClr>
                </a:solidFill>
              </a:rPr>
              <a:t> Zakona o stečaju</a:t>
            </a:r>
            <a:r>
              <a:rPr lang="sr-Cyrl-CS" b="1" dirty="0">
                <a:solidFill>
                  <a:srgbClr val="2683C6">
                    <a:lumMod val="75000"/>
                  </a:srgbClr>
                </a:solidFill>
              </a:rPr>
              <a:t>)</a:t>
            </a:r>
            <a:endParaRPr lang="en-US" dirty="0">
              <a:solidFill>
                <a:srgbClr val="2683C6">
                  <a:lumMod val="75000"/>
                </a:srgbClr>
              </a:solidFill>
            </a:endParaRPr>
          </a:p>
        </p:txBody>
      </p:sp>
    </p:spTree>
    <p:extLst>
      <p:ext uri="{BB962C8B-B14F-4D97-AF65-F5344CB8AC3E}">
        <p14:creationId xmlns:p14="http://schemas.microsoft.com/office/powerpoint/2010/main" val="2012018511"/>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err="1"/>
              <a:t>Rokovi</a:t>
            </a:r>
            <a:r>
              <a:rPr lang="en-US" dirty="0"/>
              <a:t> </a:t>
            </a:r>
            <a:r>
              <a:rPr lang="en-US" dirty="0" err="1"/>
              <a:t>koji</a:t>
            </a:r>
            <a:r>
              <a:rPr lang="en-US" dirty="0"/>
              <a:t> se </a:t>
            </a:r>
            <a:r>
              <a:rPr lang="en-US" dirty="0" err="1"/>
              <a:t>računaju</a:t>
            </a:r>
            <a:r>
              <a:rPr lang="en-US" dirty="0"/>
              <a:t> </a:t>
            </a:r>
            <a:r>
              <a:rPr lang="en-US" dirty="0" err="1"/>
              <a:t>unazad</a:t>
            </a:r>
            <a:r>
              <a:rPr lang="en-US" dirty="0"/>
              <a:t>, a </a:t>
            </a:r>
            <a:r>
              <a:rPr lang="en-US" dirty="0" err="1"/>
              <a:t>odnose</a:t>
            </a:r>
            <a:r>
              <a:rPr lang="en-US" dirty="0"/>
              <a:t> se </a:t>
            </a:r>
            <a:r>
              <a:rPr lang="en-US" dirty="0" err="1"/>
              <a:t>na</a:t>
            </a:r>
            <a:r>
              <a:rPr lang="en-US" dirty="0"/>
              <a:t> </a:t>
            </a:r>
            <a:r>
              <a:rPr lang="en-US" dirty="0" err="1"/>
              <a:t>pravne</a:t>
            </a:r>
            <a:r>
              <a:rPr lang="en-US" dirty="0"/>
              <a:t> </a:t>
            </a:r>
            <a:r>
              <a:rPr lang="en-US" dirty="0" err="1"/>
              <a:t>radnje</a:t>
            </a:r>
            <a:r>
              <a:rPr lang="en-US" dirty="0"/>
              <a:t> i </a:t>
            </a:r>
            <a:r>
              <a:rPr lang="en-US" dirty="0" err="1"/>
              <a:t>pravne</a:t>
            </a:r>
            <a:r>
              <a:rPr lang="en-US" dirty="0"/>
              <a:t> </a:t>
            </a:r>
            <a:r>
              <a:rPr lang="en-US" dirty="0" err="1"/>
              <a:t>poslove</a:t>
            </a:r>
            <a:r>
              <a:rPr lang="en-US" dirty="0"/>
              <a:t> </a:t>
            </a:r>
            <a:r>
              <a:rPr lang="en-US" dirty="0" err="1"/>
              <a:t>stečajnog</a:t>
            </a:r>
            <a:r>
              <a:rPr lang="en-US" dirty="0"/>
              <a:t> </a:t>
            </a:r>
            <a:r>
              <a:rPr lang="en-US" dirty="0" err="1"/>
              <a:t>dužnika</a:t>
            </a:r>
            <a:r>
              <a:rPr lang="en-US" dirty="0"/>
              <a:t> </a:t>
            </a:r>
            <a:r>
              <a:rPr lang="en-US" dirty="0" err="1"/>
              <a:t>koji</a:t>
            </a:r>
            <a:r>
              <a:rPr lang="en-US" dirty="0"/>
              <a:t> se </a:t>
            </a:r>
            <a:r>
              <a:rPr lang="en-US" dirty="0" err="1"/>
              <a:t>mogu</a:t>
            </a:r>
            <a:r>
              <a:rPr lang="en-US" dirty="0"/>
              <a:t> </a:t>
            </a:r>
            <a:r>
              <a:rPr lang="en-US" dirty="0" err="1"/>
              <a:t>pobijati</a:t>
            </a:r>
            <a:r>
              <a:rPr lang="en-US" dirty="0"/>
              <a:t> </a:t>
            </a:r>
            <a:r>
              <a:rPr lang="en-US" dirty="0" err="1"/>
              <a:t>tužbom</a:t>
            </a:r>
            <a:r>
              <a:rPr lang="en-US" dirty="0"/>
              <a:t>, </a:t>
            </a:r>
            <a:r>
              <a:rPr lang="en-US" dirty="0" err="1"/>
              <a:t>računaju</a:t>
            </a:r>
            <a:r>
              <a:rPr lang="en-US" dirty="0"/>
              <a:t> se do </a:t>
            </a:r>
            <a:r>
              <a:rPr lang="en-US" dirty="0" err="1"/>
              <a:t>dana</a:t>
            </a:r>
            <a:r>
              <a:rPr lang="en-US" dirty="0"/>
              <a:t> u </a:t>
            </a:r>
            <a:r>
              <a:rPr lang="en-US" dirty="0" err="1"/>
              <a:t>mesecu</a:t>
            </a:r>
            <a:r>
              <a:rPr lang="en-US" dirty="0"/>
              <a:t> </a:t>
            </a:r>
            <a:r>
              <a:rPr lang="en-US" dirty="0" err="1"/>
              <a:t>koji</a:t>
            </a:r>
            <a:r>
              <a:rPr lang="en-US" dirty="0"/>
              <a:t> </a:t>
            </a:r>
            <a:r>
              <a:rPr lang="en-US" dirty="0" err="1"/>
              <a:t>po</a:t>
            </a:r>
            <a:r>
              <a:rPr lang="en-US" dirty="0"/>
              <a:t> </a:t>
            </a:r>
            <a:r>
              <a:rPr lang="en-US" dirty="0" err="1"/>
              <a:t>broju</a:t>
            </a:r>
            <a:r>
              <a:rPr lang="en-US" dirty="0"/>
              <a:t> </a:t>
            </a:r>
            <a:r>
              <a:rPr lang="en-US" dirty="0" err="1"/>
              <a:t>odgovara</a:t>
            </a:r>
            <a:r>
              <a:rPr lang="en-US" dirty="0"/>
              <a:t> </a:t>
            </a:r>
            <a:r>
              <a:rPr lang="en-US" dirty="0" err="1"/>
              <a:t>danu</a:t>
            </a:r>
            <a:r>
              <a:rPr lang="en-US" dirty="0"/>
              <a:t> </a:t>
            </a:r>
            <a:r>
              <a:rPr lang="en-US" dirty="0" err="1"/>
              <a:t>podnošenja</a:t>
            </a:r>
            <a:r>
              <a:rPr lang="en-US" dirty="0"/>
              <a:t> </a:t>
            </a:r>
            <a:r>
              <a:rPr lang="en-US" dirty="0" err="1"/>
              <a:t>predloga</a:t>
            </a:r>
            <a:r>
              <a:rPr lang="en-US" dirty="0"/>
              <a:t> </a:t>
            </a:r>
            <a:r>
              <a:rPr lang="en-US" dirty="0" err="1"/>
              <a:t>za</a:t>
            </a:r>
            <a:r>
              <a:rPr lang="en-US" dirty="0"/>
              <a:t> </a:t>
            </a:r>
            <a:r>
              <a:rPr lang="en-US" dirty="0" err="1"/>
              <a:t>pokretanje</a:t>
            </a:r>
            <a:r>
              <a:rPr lang="en-US" dirty="0"/>
              <a:t> </a:t>
            </a:r>
            <a:r>
              <a:rPr lang="en-US" dirty="0" err="1"/>
              <a:t>stečajnog</a:t>
            </a:r>
            <a:r>
              <a:rPr lang="en-US" dirty="0"/>
              <a:t> </a:t>
            </a:r>
            <a:r>
              <a:rPr lang="en-US" dirty="0" err="1"/>
              <a:t>postupka</a:t>
            </a:r>
            <a:r>
              <a:rPr lang="en-US" dirty="0"/>
              <a:t>. </a:t>
            </a:r>
            <a:r>
              <a:rPr lang="en-US" dirty="0" err="1"/>
              <a:t>Ako</a:t>
            </a:r>
            <a:r>
              <a:rPr lang="en-US" dirty="0"/>
              <a:t> </a:t>
            </a:r>
            <a:r>
              <a:rPr lang="en-US" dirty="0" err="1"/>
              <a:t>dan</a:t>
            </a:r>
            <a:r>
              <a:rPr lang="en-US" dirty="0"/>
              <a:t> </a:t>
            </a:r>
            <a:r>
              <a:rPr lang="en-US" dirty="0" err="1"/>
              <a:t>sa</a:t>
            </a:r>
            <a:r>
              <a:rPr lang="en-US" dirty="0"/>
              <a:t> </a:t>
            </a:r>
            <a:r>
              <a:rPr lang="en-US" dirty="0" err="1"/>
              <a:t>tim</a:t>
            </a:r>
            <a:r>
              <a:rPr lang="en-US" dirty="0"/>
              <a:t> </a:t>
            </a:r>
            <a:r>
              <a:rPr lang="en-US" dirty="0" err="1"/>
              <a:t>brojem</a:t>
            </a:r>
            <a:r>
              <a:rPr lang="en-US" dirty="0"/>
              <a:t> ne </a:t>
            </a:r>
            <a:r>
              <a:rPr lang="en-US" dirty="0" err="1"/>
              <a:t>postoji</a:t>
            </a:r>
            <a:r>
              <a:rPr lang="en-US" dirty="0"/>
              <a:t> u </a:t>
            </a:r>
            <a:r>
              <a:rPr lang="en-US" dirty="0" err="1"/>
              <a:t>poslednjem</a:t>
            </a:r>
            <a:r>
              <a:rPr lang="en-US" dirty="0"/>
              <a:t> </a:t>
            </a:r>
            <a:r>
              <a:rPr lang="en-US" dirty="0" err="1"/>
              <a:t>mesecu</a:t>
            </a:r>
            <a:r>
              <a:rPr lang="en-US" dirty="0"/>
              <a:t>, </a:t>
            </a:r>
            <a:r>
              <a:rPr lang="en-US" dirty="0" err="1"/>
              <a:t>rok</a:t>
            </a:r>
            <a:r>
              <a:rPr lang="en-US" dirty="0"/>
              <a:t> se </a:t>
            </a:r>
            <a:r>
              <a:rPr lang="en-US" dirty="0" err="1"/>
              <a:t>računa</a:t>
            </a:r>
            <a:r>
              <a:rPr lang="en-US" dirty="0"/>
              <a:t> do </a:t>
            </a:r>
            <a:r>
              <a:rPr lang="en-US" dirty="0" err="1"/>
              <a:t>poslednjeg</a:t>
            </a:r>
            <a:r>
              <a:rPr lang="en-US" dirty="0"/>
              <a:t> </a:t>
            </a:r>
            <a:r>
              <a:rPr lang="en-US" dirty="0" err="1"/>
              <a:t>dana</a:t>
            </a:r>
            <a:r>
              <a:rPr lang="en-US" dirty="0"/>
              <a:t> tog </a:t>
            </a:r>
            <a:r>
              <a:rPr lang="en-US" dirty="0" err="1"/>
              <a:t>meseca</a:t>
            </a:r>
            <a:r>
              <a:rPr lang="en-US" dirty="0"/>
              <a:t>. </a:t>
            </a:r>
          </a:p>
          <a:p>
            <a:r>
              <a:rPr lang="en-US" dirty="0" err="1"/>
              <a:t>Smatra</a:t>
            </a:r>
            <a:r>
              <a:rPr lang="en-US" dirty="0"/>
              <a:t> se da je </a:t>
            </a:r>
            <a:r>
              <a:rPr lang="en-US" dirty="0" err="1"/>
              <a:t>pravni</a:t>
            </a:r>
            <a:r>
              <a:rPr lang="en-US" dirty="0"/>
              <a:t> </a:t>
            </a:r>
            <a:r>
              <a:rPr lang="en-US" dirty="0" err="1"/>
              <a:t>posao</a:t>
            </a:r>
            <a:r>
              <a:rPr lang="en-US" dirty="0"/>
              <a:t> </a:t>
            </a:r>
            <a:r>
              <a:rPr lang="en-US" dirty="0" err="1"/>
              <a:t>zaključen</a:t>
            </a:r>
            <a:r>
              <a:rPr lang="en-US" dirty="0"/>
              <a:t> </a:t>
            </a:r>
            <a:r>
              <a:rPr lang="en-US" dirty="0" err="1"/>
              <a:t>onda</a:t>
            </a:r>
            <a:r>
              <a:rPr lang="en-US" dirty="0"/>
              <a:t> </a:t>
            </a:r>
            <a:r>
              <a:rPr lang="en-US" dirty="0" err="1"/>
              <a:t>kada</a:t>
            </a:r>
            <a:r>
              <a:rPr lang="en-US" dirty="0"/>
              <a:t> </a:t>
            </a:r>
            <a:r>
              <a:rPr lang="en-US" dirty="0" err="1"/>
              <a:t>su</a:t>
            </a:r>
            <a:r>
              <a:rPr lang="en-US" dirty="0"/>
              <a:t> </a:t>
            </a:r>
            <a:r>
              <a:rPr lang="en-US" dirty="0" err="1"/>
              <a:t>ispunjeni</a:t>
            </a:r>
            <a:r>
              <a:rPr lang="en-US" dirty="0"/>
              <a:t> </a:t>
            </a:r>
            <a:r>
              <a:rPr lang="en-US" dirty="0" err="1"/>
              <a:t>uslovi</a:t>
            </a:r>
            <a:r>
              <a:rPr lang="en-US" dirty="0"/>
              <a:t> </a:t>
            </a:r>
            <a:r>
              <a:rPr lang="en-US" dirty="0" err="1"/>
              <a:t>za</a:t>
            </a:r>
            <a:r>
              <a:rPr lang="en-US" dirty="0"/>
              <a:t> </a:t>
            </a:r>
            <a:r>
              <a:rPr lang="en-US" dirty="0" err="1"/>
              <a:t>njegovu</a:t>
            </a:r>
            <a:r>
              <a:rPr lang="en-US" dirty="0"/>
              <a:t> </a:t>
            </a:r>
            <a:r>
              <a:rPr lang="en-US" dirty="0" err="1"/>
              <a:t>punovažnost</a:t>
            </a:r>
            <a:r>
              <a:rPr lang="en-US" dirty="0"/>
              <a:t>, a </a:t>
            </a:r>
            <a:r>
              <a:rPr lang="en-US" dirty="0" err="1"/>
              <a:t>ako</a:t>
            </a:r>
            <a:r>
              <a:rPr lang="en-US" dirty="0"/>
              <a:t> je </a:t>
            </a:r>
            <a:r>
              <a:rPr lang="en-US" dirty="0" err="1"/>
              <a:t>za</a:t>
            </a:r>
            <a:r>
              <a:rPr lang="en-US" dirty="0"/>
              <a:t> </a:t>
            </a:r>
            <a:r>
              <a:rPr lang="en-US" dirty="0" err="1"/>
              <a:t>punovažnost</a:t>
            </a:r>
            <a:r>
              <a:rPr lang="en-US" dirty="0"/>
              <a:t> </a:t>
            </a:r>
            <a:r>
              <a:rPr lang="en-US" dirty="0" err="1"/>
              <a:t>nekog</a:t>
            </a:r>
            <a:r>
              <a:rPr lang="en-US" dirty="0"/>
              <a:t> </a:t>
            </a:r>
            <a:r>
              <a:rPr lang="en-US" dirty="0" err="1"/>
              <a:t>pravnog</a:t>
            </a:r>
            <a:r>
              <a:rPr lang="en-US" dirty="0"/>
              <a:t> </a:t>
            </a:r>
            <a:r>
              <a:rPr lang="en-US" dirty="0" err="1"/>
              <a:t>posla</a:t>
            </a:r>
            <a:r>
              <a:rPr lang="en-US" dirty="0"/>
              <a:t> </a:t>
            </a:r>
            <a:r>
              <a:rPr lang="en-US" dirty="0" err="1"/>
              <a:t>potreban</a:t>
            </a:r>
            <a:r>
              <a:rPr lang="en-US" dirty="0"/>
              <a:t> </a:t>
            </a:r>
            <a:r>
              <a:rPr lang="en-US" dirty="0" err="1"/>
              <a:t>upis</a:t>
            </a:r>
            <a:r>
              <a:rPr lang="en-US" dirty="0"/>
              <a:t> u </a:t>
            </a:r>
            <a:r>
              <a:rPr lang="en-US" dirty="0" err="1"/>
              <a:t>zemljišnu</a:t>
            </a:r>
            <a:r>
              <a:rPr lang="en-US" dirty="0"/>
              <a:t> </a:t>
            </a:r>
            <a:r>
              <a:rPr lang="en-US" dirty="0" err="1"/>
              <a:t>knjigu</a:t>
            </a:r>
            <a:r>
              <a:rPr lang="en-US" dirty="0"/>
              <a:t> </a:t>
            </a:r>
            <a:r>
              <a:rPr lang="en-US" dirty="0" err="1"/>
              <a:t>ili</a:t>
            </a:r>
            <a:r>
              <a:rPr lang="en-US" dirty="0"/>
              <a:t> u </a:t>
            </a:r>
            <a:r>
              <a:rPr lang="en-US" dirty="0" err="1"/>
              <a:t>registar</a:t>
            </a:r>
            <a:r>
              <a:rPr lang="en-US" dirty="0"/>
              <a:t> </a:t>
            </a:r>
            <a:r>
              <a:rPr lang="en-US" dirty="0" err="1"/>
              <a:t>brodova</a:t>
            </a:r>
            <a:r>
              <a:rPr lang="en-US" dirty="0"/>
              <a:t>, </a:t>
            </a:r>
            <a:r>
              <a:rPr lang="en-US" dirty="0" err="1"/>
              <a:t>vazduhoplova</a:t>
            </a:r>
            <a:r>
              <a:rPr lang="en-US" dirty="0"/>
              <a:t> </a:t>
            </a:r>
            <a:r>
              <a:rPr lang="en-US" dirty="0" err="1"/>
              <a:t>ili</a:t>
            </a:r>
            <a:r>
              <a:rPr lang="en-US" dirty="0"/>
              <a:t> </a:t>
            </a:r>
            <a:r>
              <a:rPr lang="en-US" dirty="0" err="1"/>
              <a:t>patenata</a:t>
            </a:r>
            <a:r>
              <a:rPr lang="en-US" dirty="0"/>
              <a:t>, </a:t>
            </a:r>
            <a:r>
              <a:rPr lang="en-US" dirty="0" err="1"/>
              <a:t>odnosno</a:t>
            </a:r>
            <a:r>
              <a:rPr lang="en-US" dirty="0"/>
              <a:t> u </a:t>
            </a:r>
            <a:r>
              <a:rPr lang="en-US" dirty="0" err="1"/>
              <a:t>drugu</a:t>
            </a:r>
            <a:r>
              <a:rPr lang="en-US" dirty="0"/>
              <a:t> </a:t>
            </a:r>
            <a:r>
              <a:rPr lang="en-US" dirty="0" err="1"/>
              <a:t>javnu</a:t>
            </a:r>
            <a:r>
              <a:rPr lang="en-US" dirty="0"/>
              <a:t> </a:t>
            </a:r>
            <a:r>
              <a:rPr lang="en-US" dirty="0" err="1"/>
              <a:t>knjigu</a:t>
            </a:r>
            <a:r>
              <a:rPr lang="en-US" dirty="0"/>
              <a:t> </a:t>
            </a:r>
            <a:r>
              <a:rPr lang="en-US" dirty="0" err="1"/>
              <a:t>ili</a:t>
            </a:r>
            <a:r>
              <a:rPr lang="en-US" dirty="0"/>
              <a:t> </a:t>
            </a:r>
            <a:r>
              <a:rPr lang="en-US" dirty="0" err="1"/>
              <a:t>registar</a:t>
            </a:r>
            <a:r>
              <a:rPr lang="en-US" dirty="0"/>
              <a:t>, </a:t>
            </a:r>
            <a:r>
              <a:rPr lang="en-US" dirty="0" err="1"/>
              <a:t>smatra</a:t>
            </a:r>
            <a:r>
              <a:rPr lang="en-US" dirty="0"/>
              <a:t> se da je </a:t>
            </a:r>
            <a:r>
              <a:rPr lang="en-US" dirty="0" err="1"/>
              <a:t>pravni</a:t>
            </a:r>
            <a:r>
              <a:rPr lang="en-US" dirty="0"/>
              <a:t> </a:t>
            </a:r>
            <a:r>
              <a:rPr lang="en-US" dirty="0" err="1"/>
              <a:t>posao</a:t>
            </a:r>
            <a:r>
              <a:rPr lang="en-US" dirty="0"/>
              <a:t> </a:t>
            </a:r>
            <a:r>
              <a:rPr lang="en-US" dirty="0" err="1"/>
              <a:t>zaključen</a:t>
            </a:r>
            <a:r>
              <a:rPr lang="en-US" dirty="0"/>
              <a:t> </a:t>
            </a:r>
            <a:r>
              <a:rPr lang="en-US" dirty="0" err="1"/>
              <a:t>onda</a:t>
            </a:r>
            <a:r>
              <a:rPr lang="en-US" dirty="0"/>
              <a:t> </a:t>
            </a:r>
            <a:r>
              <a:rPr lang="en-US" dirty="0" err="1"/>
              <a:t>kada</a:t>
            </a:r>
            <a:r>
              <a:rPr lang="en-US" dirty="0"/>
              <a:t> je </a:t>
            </a:r>
            <a:r>
              <a:rPr lang="en-US" dirty="0" err="1"/>
              <a:t>zahtev</a:t>
            </a:r>
            <a:r>
              <a:rPr lang="en-US" dirty="0"/>
              <a:t> </a:t>
            </a:r>
            <a:r>
              <a:rPr lang="en-US" dirty="0" err="1"/>
              <a:t>za</a:t>
            </a:r>
            <a:r>
              <a:rPr lang="en-US" dirty="0"/>
              <a:t> </a:t>
            </a:r>
            <a:r>
              <a:rPr lang="en-US" dirty="0" err="1"/>
              <a:t>upis</a:t>
            </a:r>
            <a:r>
              <a:rPr lang="en-US" dirty="0"/>
              <a:t> </a:t>
            </a:r>
            <a:r>
              <a:rPr lang="en-US" dirty="0" err="1"/>
              <a:t>podnet</a:t>
            </a:r>
            <a:r>
              <a:rPr lang="en-US" dirty="0"/>
              <a:t> </a:t>
            </a:r>
            <a:r>
              <a:rPr lang="en-US" dirty="0" err="1"/>
              <a:t>odgovarajućem</a:t>
            </a:r>
            <a:r>
              <a:rPr lang="en-US" dirty="0"/>
              <a:t> </a:t>
            </a:r>
            <a:r>
              <a:rPr lang="en-US" dirty="0" err="1"/>
              <a:t>organu</a:t>
            </a:r>
            <a:r>
              <a:rPr lang="en-US" dirty="0"/>
              <a:t>. </a:t>
            </a:r>
          </a:p>
          <a:p>
            <a:endParaRPr lang="en-US" dirty="0"/>
          </a:p>
        </p:txBody>
      </p:sp>
      <p:sp>
        <p:nvSpPr>
          <p:cNvPr id="3" name="Rectangle 2"/>
          <p:cNvSpPr/>
          <p:nvPr/>
        </p:nvSpPr>
        <p:spPr>
          <a:xfrm>
            <a:off x="3287688" y="764705"/>
            <a:ext cx="4572000" cy="774571"/>
          </a:xfrm>
          <a:prstGeom prst="rect">
            <a:avLst/>
          </a:prstGeom>
        </p:spPr>
        <p:txBody>
          <a:bodyPr>
            <a:spAutoFit/>
          </a:bodyPr>
          <a:lstStyle/>
          <a:p>
            <a:pPr algn="ctr" defTabSz="457200">
              <a:spcBef>
                <a:spcPts val="1000"/>
              </a:spcBef>
              <a:buClr>
                <a:srgbClr val="1CADE4"/>
              </a:buClr>
              <a:buSzPct val="80000"/>
            </a:pPr>
            <a:r>
              <a:rPr lang="sr-Latn-RS" b="1" dirty="0">
                <a:solidFill>
                  <a:schemeClr val="accent2">
                    <a:lumMod val="75000"/>
                  </a:schemeClr>
                </a:solidFill>
              </a:rPr>
              <a:t>ROKOVI</a:t>
            </a:r>
            <a:endParaRPr lang="en-US" dirty="0">
              <a:solidFill>
                <a:schemeClr val="accent2">
                  <a:lumMod val="75000"/>
                </a:schemeClr>
              </a:solidFill>
            </a:endParaRPr>
          </a:p>
          <a:p>
            <a:pPr algn="ctr" defTabSz="457200">
              <a:spcBef>
                <a:spcPts val="1000"/>
              </a:spcBef>
              <a:buClr>
                <a:srgbClr val="1CADE4"/>
              </a:buClr>
              <a:buSzPct val="80000"/>
            </a:pPr>
            <a:r>
              <a:rPr lang="sr-Cyrl-CS" b="1" dirty="0">
                <a:solidFill>
                  <a:schemeClr val="accent2">
                    <a:lumMod val="75000"/>
                  </a:schemeClr>
                </a:solidFill>
              </a:rPr>
              <a:t>(</a:t>
            </a:r>
            <a:r>
              <a:rPr lang="sr-Latn-RS" b="1" dirty="0">
                <a:solidFill>
                  <a:schemeClr val="accent2">
                    <a:lumMod val="75000"/>
                  </a:schemeClr>
                </a:solidFill>
              </a:rPr>
              <a:t>Član</a:t>
            </a:r>
            <a:r>
              <a:rPr lang="sr-Cyrl-CS" b="1" dirty="0">
                <a:solidFill>
                  <a:schemeClr val="accent2">
                    <a:lumMod val="75000"/>
                  </a:schemeClr>
                </a:solidFill>
              </a:rPr>
              <a:t> </a:t>
            </a:r>
            <a:r>
              <a:rPr lang="sr-Cyrl-CS" b="1" dirty="0">
                <a:solidFill>
                  <a:schemeClr val="accent2">
                    <a:lumMod val="75000"/>
                  </a:schemeClr>
                </a:solidFill>
              </a:rPr>
              <a:t>119, 128 и 129 </a:t>
            </a:r>
            <a:r>
              <a:rPr lang="sr-Latn-RS" b="1" dirty="0">
                <a:solidFill>
                  <a:schemeClr val="accent2">
                    <a:lumMod val="75000"/>
                  </a:schemeClr>
                </a:solidFill>
              </a:rPr>
              <a:t>Zakona o stečaju</a:t>
            </a:r>
            <a:r>
              <a:rPr lang="sr-Cyrl-CS" b="1" dirty="0">
                <a:solidFill>
                  <a:schemeClr val="accent2">
                    <a:lumMod val="75000"/>
                  </a:schemeClr>
                </a:solidFill>
              </a:rPr>
              <a:t>)</a:t>
            </a:r>
            <a:endParaRPr lang="en-US" dirty="0">
              <a:solidFill>
                <a:schemeClr val="accent2">
                  <a:lumMod val="75000"/>
                </a:schemeClr>
              </a:solidFill>
            </a:endParaRPr>
          </a:p>
        </p:txBody>
      </p:sp>
    </p:spTree>
    <p:extLst>
      <p:ext uri="{BB962C8B-B14F-4D97-AF65-F5344CB8AC3E}">
        <p14:creationId xmlns:p14="http://schemas.microsoft.com/office/powerpoint/2010/main" val="3244924307"/>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err="1" smtClean="0"/>
              <a:t>Tužioci</a:t>
            </a:r>
            <a:r>
              <a:rPr lang="en-US" dirty="0" smtClean="0"/>
              <a:t> </a:t>
            </a:r>
            <a:r>
              <a:rPr lang="en-US" dirty="0" err="1"/>
              <a:t>mogu</a:t>
            </a:r>
            <a:r>
              <a:rPr lang="en-US" dirty="0"/>
              <a:t> </a:t>
            </a:r>
            <a:r>
              <a:rPr lang="en-US" dirty="0" err="1"/>
              <a:t>biti</a:t>
            </a:r>
            <a:r>
              <a:rPr lang="en-US" dirty="0"/>
              <a:t> </a:t>
            </a:r>
            <a:r>
              <a:rPr lang="en-US" dirty="0" err="1"/>
              <a:t>poverilac</a:t>
            </a:r>
            <a:r>
              <a:rPr lang="en-US" dirty="0"/>
              <a:t> i </a:t>
            </a:r>
            <a:r>
              <a:rPr lang="en-US" dirty="0" err="1"/>
              <a:t>stečajni</a:t>
            </a:r>
            <a:r>
              <a:rPr lang="en-US" dirty="0"/>
              <a:t> </a:t>
            </a:r>
            <a:r>
              <a:rPr lang="en-US" dirty="0" err="1"/>
              <a:t>upravnik</a:t>
            </a:r>
            <a:r>
              <a:rPr lang="en-US" dirty="0"/>
              <a:t>, u </a:t>
            </a:r>
            <a:r>
              <a:rPr lang="en-US" dirty="0" err="1"/>
              <a:t>ime</a:t>
            </a:r>
            <a:r>
              <a:rPr lang="en-US" dirty="0"/>
              <a:t> i </a:t>
            </a:r>
            <a:r>
              <a:rPr lang="en-US" dirty="0" err="1"/>
              <a:t>za</a:t>
            </a:r>
            <a:r>
              <a:rPr lang="en-US" dirty="0"/>
              <a:t> </a:t>
            </a:r>
            <a:r>
              <a:rPr lang="en-US" dirty="0" err="1"/>
              <a:t>račun</a:t>
            </a:r>
            <a:r>
              <a:rPr lang="en-US" dirty="0"/>
              <a:t> </a:t>
            </a:r>
            <a:r>
              <a:rPr lang="en-US" dirty="0" err="1"/>
              <a:t>stečajnog</a:t>
            </a:r>
            <a:r>
              <a:rPr lang="en-US" dirty="0"/>
              <a:t> </a:t>
            </a:r>
            <a:r>
              <a:rPr lang="en-US" dirty="0" err="1"/>
              <a:t>dužnika</a:t>
            </a:r>
            <a:r>
              <a:rPr lang="en-US" dirty="0"/>
              <a:t> </a:t>
            </a:r>
            <a:r>
              <a:rPr lang="en-US" dirty="0" err="1"/>
              <a:t>odnosno</a:t>
            </a:r>
            <a:r>
              <a:rPr lang="en-US" dirty="0"/>
              <a:t> </a:t>
            </a:r>
            <a:r>
              <a:rPr lang="en-US" dirty="0" err="1"/>
              <a:t>stečajne</a:t>
            </a:r>
            <a:r>
              <a:rPr lang="en-US" dirty="0"/>
              <a:t> </a:t>
            </a:r>
            <a:r>
              <a:rPr lang="en-US" dirty="0" err="1"/>
              <a:t>mase</a:t>
            </a:r>
            <a:r>
              <a:rPr lang="en-US" dirty="0"/>
              <a:t>. </a:t>
            </a:r>
            <a:r>
              <a:rPr lang="en-US" dirty="0" err="1"/>
              <a:t>Stečajni</a:t>
            </a:r>
            <a:r>
              <a:rPr lang="en-US" dirty="0"/>
              <a:t> </a:t>
            </a:r>
            <a:r>
              <a:rPr lang="en-US" dirty="0" err="1"/>
              <a:t>upravnik</a:t>
            </a:r>
            <a:r>
              <a:rPr lang="en-US" dirty="0"/>
              <a:t> </a:t>
            </a:r>
            <a:r>
              <a:rPr lang="en-US" dirty="0" err="1"/>
              <a:t>dužan</a:t>
            </a:r>
            <a:r>
              <a:rPr lang="en-US" dirty="0"/>
              <a:t> je </a:t>
            </a:r>
            <a:r>
              <a:rPr lang="en-US" dirty="0" err="1"/>
              <a:t>pobijati</a:t>
            </a:r>
            <a:r>
              <a:rPr lang="en-US" dirty="0"/>
              <a:t> </a:t>
            </a:r>
            <a:r>
              <a:rPr lang="en-US" dirty="0" err="1"/>
              <a:t>pravne</a:t>
            </a:r>
            <a:r>
              <a:rPr lang="en-US" dirty="0"/>
              <a:t> </a:t>
            </a:r>
            <a:r>
              <a:rPr lang="en-US" dirty="0" err="1"/>
              <a:t>radnje</a:t>
            </a:r>
            <a:r>
              <a:rPr lang="en-US" dirty="0"/>
              <a:t> </a:t>
            </a:r>
            <a:r>
              <a:rPr lang="en-US" dirty="0" err="1"/>
              <a:t>uvek</a:t>
            </a:r>
            <a:r>
              <a:rPr lang="en-US" dirty="0"/>
              <a:t> </a:t>
            </a:r>
            <a:r>
              <a:rPr lang="en-US" dirty="0" err="1"/>
              <a:t>kada</a:t>
            </a:r>
            <a:r>
              <a:rPr lang="en-US" dirty="0"/>
              <a:t> </a:t>
            </a:r>
            <a:r>
              <a:rPr lang="en-US" dirty="0" err="1"/>
              <a:t>oceni</a:t>
            </a:r>
            <a:r>
              <a:rPr lang="en-US" dirty="0"/>
              <a:t> da </a:t>
            </a:r>
            <a:r>
              <a:rPr lang="en-US" dirty="0" err="1"/>
              <a:t>su</a:t>
            </a:r>
            <a:r>
              <a:rPr lang="en-US" dirty="0"/>
              <a:t> </a:t>
            </a:r>
            <a:r>
              <a:rPr lang="en-US" dirty="0" err="1"/>
              <a:t>ispunjeni</a:t>
            </a:r>
            <a:r>
              <a:rPr lang="en-US" dirty="0"/>
              <a:t> </a:t>
            </a:r>
            <a:r>
              <a:rPr lang="en-US" dirty="0" err="1"/>
              <a:t>uslovi</a:t>
            </a:r>
            <a:r>
              <a:rPr lang="en-US" dirty="0"/>
              <a:t> </a:t>
            </a:r>
            <a:r>
              <a:rPr lang="en-US" dirty="0" err="1"/>
              <a:t>za</a:t>
            </a:r>
            <a:r>
              <a:rPr lang="en-US" dirty="0"/>
              <a:t> </a:t>
            </a:r>
            <a:r>
              <a:rPr lang="en-US" dirty="0" err="1"/>
              <a:t>podnošenje</a:t>
            </a:r>
            <a:r>
              <a:rPr lang="en-US" dirty="0"/>
              <a:t> </a:t>
            </a:r>
            <a:r>
              <a:rPr lang="en-US" dirty="0" err="1"/>
              <a:t>tužbe</a:t>
            </a:r>
            <a:r>
              <a:rPr lang="en-US" dirty="0"/>
              <a:t>, </a:t>
            </a:r>
            <a:r>
              <a:rPr lang="en-US" dirty="0" err="1"/>
              <a:t>bez</a:t>
            </a:r>
            <a:r>
              <a:rPr lang="en-US" dirty="0"/>
              <a:t> </a:t>
            </a:r>
            <a:r>
              <a:rPr lang="en-US" dirty="0" err="1"/>
              <a:t>obaveze</a:t>
            </a:r>
            <a:r>
              <a:rPr lang="en-US" dirty="0"/>
              <a:t> </a:t>
            </a:r>
            <a:r>
              <a:rPr lang="en-US" dirty="0" err="1"/>
              <a:t>pribavljanja</a:t>
            </a:r>
            <a:r>
              <a:rPr lang="en-US" dirty="0"/>
              <a:t> </a:t>
            </a:r>
            <a:r>
              <a:rPr lang="en-US" dirty="0" err="1"/>
              <a:t>saglasnosti</a:t>
            </a:r>
            <a:r>
              <a:rPr lang="en-US" dirty="0"/>
              <a:t> </a:t>
            </a:r>
            <a:r>
              <a:rPr lang="en-US" dirty="0" err="1"/>
              <a:t>odbora</a:t>
            </a:r>
            <a:r>
              <a:rPr lang="en-US" dirty="0"/>
              <a:t> </a:t>
            </a:r>
            <a:r>
              <a:rPr lang="en-US" dirty="0" err="1"/>
              <a:t>poverilaca</a:t>
            </a:r>
            <a:r>
              <a:rPr lang="en-US" dirty="0"/>
              <a:t>. </a:t>
            </a:r>
          </a:p>
          <a:p>
            <a:r>
              <a:rPr lang="en-US" dirty="0" err="1"/>
              <a:t>Tužba</a:t>
            </a:r>
            <a:r>
              <a:rPr lang="en-US" dirty="0"/>
              <a:t> se </a:t>
            </a:r>
            <a:r>
              <a:rPr lang="en-US" dirty="0" err="1"/>
              <a:t>podnosi</a:t>
            </a:r>
            <a:r>
              <a:rPr lang="en-US" dirty="0"/>
              <a:t> </a:t>
            </a:r>
            <a:r>
              <a:rPr lang="en-US" dirty="0" err="1"/>
              <a:t>protiv</a:t>
            </a:r>
            <a:r>
              <a:rPr lang="en-US" dirty="0"/>
              <a:t> </a:t>
            </a:r>
            <a:r>
              <a:rPr lang="en-US" dirty="0" err="1"/>
              <a:t>lica</a:t>
            </a:r>
            <a:r>
              <a:rPr lang="en-US" dirty="0"/>
              <a:t> </a:t>
            </a:r>
            <a:r>
              <a:rPr lang="en-US" dirty="0" err="1"/>
              <a:t>sa</a:t>
            </a:r>
            <a:r>
              <a:rPr lang="en-US" dirty="0"/>
              <a:t> </a:t>
            </a:r>
            <a:r>
              <a:rPr lang="en-US" dirty="0" err="1"/>
              <a:t>kojim</a:t>
            </a:r>
            <a:r>
              <a:rPr lang="en-US" dirty="0"/>
              <a:t> je </a:t>
            </a:r>
            <a:r>
              <a:rPr lang="en-US" dirty="0" err="1"/>
              <a:t>pravni</a:t>
            </a:r>
            <a:r>
              <a:rPr lang="en-US" dirty="0"/>
              <a:t> </a:t>
            </a:r>
            <a:r>
              <a:rPr lang="en-US" dirty="0" err="1"/>
              <a:t>posao</a:t>
            </a:r>
            <a:r>
              <a:rPr lang="en-US" dirty="0"/>
              <a:t> </a:t>
            </a:r>
            <a:r>
              <a:rPr lang="en-US" dirty="0" err="1"/>
              <a:t>zaključen</a:t>
            </a:r>
            <a:r>
              <a:rPr lang="en-US" dirty="0"/>
              <a:t>, </a:t>
            </a:r>
            <a:r>
              <a:rPr lang="en-US" dirty="0" err="1"/>
              <a:t>odnosno</a:t>
            </a:r>
            <a:r>
              <a:rPr lang="en-US" dirty="0"/>
              <a:t> </a:t>
            </a:r>
            <a:r>
              <a:rPr lang="en-US" dirty="0" err="1"/>
              <a:t>prema</a:t>
            </a:r>
            <a:r>
              <a:rPr lang="en-US" dirty="0"/>
              <a:t> </a:t>
            </a:r>
            <a:r>
              <a:rPr lang="en-US" dirty="0" err="1"/>
              <a:t>kome</a:t>
            </a:r>
            <a:r>
              <a:rPr lang="en-US" dirty="0"/>
              <a:t> je </a:t>
            </a:r>
            <a:r>
              <a:rPr lang="en-US" dirty="0" err="1"/>
              <a:t>pravna</a:t>
            </a:r>
            <a:r>
              <a:rPr lang="en-US" dirty="0"/>
              <a:t> </a:t>
            </a:r>
            <a:r>
              <a:rPr lang="en-US" dirty="0" err="1"/>
              <a:t>radnja</a:t>
            </a:r>
            <a:r>
              <a:rPr lang="en-US" dirty="0"/>
              <a:t> </a:t>
            </a:r>
            <a:r>
              <a:rPr lang="en-US" dirty="0" err="1"/>
              <a:t>preduzeta</a:t>
            </a:r>
            <a:r>
              <a:rPr lang="en-US" dirty="0"/>
              <a:t> (u </a:t>
            </a:r>
            <a:r>
              <a:rPr lang="en-US" dirty="0" err="1"/>
              <a:t>daljem</a:t>
            </a:r>
            <a:r>
              <a:rPr lang="en-US" dirty="0"/>
              <a:t> </a:t>
            </a:r>
            <a:r>
              <a:rPr lang="en-US" dirty="0" err="1"/>
              <a:t>tekstu</a:t>
            </a:r>
            <a:r>
              <a:rPr lang="en-US" dirty="0"/>
              <a:t>: </a:t>
            </a:r>
            <a:r>
              <a:rPr lang="en-US" dirty="0" err="1"/>
              <a:t>protivnik</a:t>
            </a:r>
            <a:r>
              <a:rPr lang="en-US" dirty="0"/>
              <a:t> </a:t>
            </a:r>
            <a:r>
              <a:rPr lang="en-US" dirty="0" err="1"/>
              <a:t>pobijanja</a:t>
            </a:r>
            <a:r>
              <a:rPr lang="en-US" dirty="0"/>
              <a:t>) i </a:t>
            </a:r>
            <a:r>
              <a:rPr lang="en-US" dirty="0" err="1"/>
              <a:t>protiv</a:t>
            </a:r>
            <a:r>
              <a:rPr lang="en-US" dirty="0"/>
              <a:t> </a:t>
            </a:r>
            <a:r>
              <a:rPr lang="en-US" dirty="0" err="1"/>
              <a:t>stečajnog</a:t>
            </a:r>
            <a:r>
              <a:rPr lang="en-US" dirty="0"/>
              <a:t> </a:t>
            </a:r>
            <a:r>
              <a:rPr lang="en-US" dirty="0" err="1"/>
              <a:t>dužnika</a:t>
            </a:r>
            <a:r>
              <a:rPr lang="en-US" dirty="0"/>
              <a:t>, </a:t>
            </a:r>
            <a:r>
              <a:rPr lang="en-US" dirty="0" err="1"/>
              <a:t>ako</a:t>
            </a:r>
            <a:r>
              <a:rPr lang="en-US" dirty="0"/>
              <a:t> u </a:t>
            </a:r>
            <a:r>
              <a:rPr lang="en-US" dirty="0" err="1"/>
              <a:t>njegovo</a:t>
            </a:r>
            <a:r>
              <a:rPr lang="en-US" dirty="0"/>
              <a:t> </a:t>
            </a:r>
            <a:r>
              <a:rPr lang="en-US" dirty="0" err="1"/>
              <a:t>ime</a:t>
            </a:r>
            <a:r>
              <a:rPr lang="en-US" dirty="0"/>
              <a:t> </a:t>
            </a:r>
            <a:r>
              <a:rPr lang="en-US" dirty="0" err="1"/>
              <a:t>tužbu</a:t>
            </a:r>
            <a:r>
              <a:rPr lang="en-US" dirty="0"/>
              <a:t> </a:t>
            </a:r>
            <a:r>
              <a:rPr lang="en-US" dirty="0" err="1"/>
              <a:t>nije</a:t>
            </a:r>
            <a:r>
              <a:rPr lang="en-US" dirty="0"/>
              <a:t> </a:t>
            </a:r>
            <a:r>
              <a:rPr lang="en-US" dirty="0" err="1"/>
              <a:t>podneo</a:t>
            </a:r>
            <a:r>
              <a:rPr lang="en-US" dirty="0"/>
              <a:t> </a:t>
            </a:r>
            <a:r>
              <a:rPr lang="en-US" dirty="0" err="1"/>
              <a:t>stečajni</a:t>
            </a:r>
            <a:r>
              <a:rPr lang="en-US" dirty="0"/>
              <a:t> </a:t>
            </a:r>
            <a:r>
              <a:rPr lang="en-US" dirty="0" err="1"/>
              <a:t>upravnik</a:t>
            </a:r>
            <a:r>
              <a:rPr lang="en-US" dirty="0"/>
              <a:t>. </a:t>
            </a:r>
          </a:p>
        </p:txBody>
      </p:sp>
      <p:sp>
        <p:nvSpPr>
          <p:cNvPr id="3" name="Rectangle 2"/>
          <p:cNvSpPr/>
          <p:nvPr/>
        </p:nvSpPr>
        <p:spPr>
          <a:xfrm>
            <a:off x="3791745" y="695004"/>
            <a:ext cx="3564731" cy="774571"/>
          </a:xfrm>
          <a:prstGeom prst="rect">
            <a:avLst/>
          </a:prstGeom>
        </p:spPr>
        <p:txBody>
          <a:bodyPr wrap="square">
            <a:spAutoFit/>
          </a:bodyPr>
          <a:lstStyle/>
          <a:p>
            <a:pPr algn="ctr" defTabSz="457200">
              <a:spcBef>
                <a:spcPts val="1000"/>
              </a:spcBef>
              <a:buClr>
                <a:srgbClr val="1CADE4"/>
              </a:buClr>
              <a:buSzPct val="80000"/>
            </a:pPr>
            <a:r>
              <a:rPr lang="sr-Latn-RS" b="1" dirty="0">
                <a:solidFill>
                  <a:schemeClr val="accent2">
                    <a:lumMod val="75000"/>
                  </a:schemeClr>
                </a:solidFill>
              </a:rPr>
              <a:t>STRANKE U POSTUPKU </a:t>
            </a:r>
          </a:p>
          <a:p>
            <a:pPr algn="ctr" defTabSz="457200">
              <a:spcBef>
                <a:spcPts val="1000"/>
              </a:spcBef>
              <a:buClr>
                <a:srgbClr val="1CADE4"/>
              </a:buClr>
              <a:buSzPct val="80000"/>
            </a:pPr>
            <a:r>
              <a:rPr lang="sr-Latn-RS" b="1" dirty="0">
                <a:solidFill>
                  <a:schemeClr val="accent2">
                    <a:lumMod val="75000"/>
                  </a:schemeClr>
                </a:solidFill>
              </a:rPr>
              <a:t>(</a:t>
            </a:r>
            <a:r>
              <a:rPr lang="en-US" b="1" dirty="0" err="1">
                <a:solidFill>
                  <a:schemeClr val="accent2">
                    <a:lumMod val="75000"/>
                  </a:schemeClr>
                </a:solidFill>
              </a:rPr>
              <a:t>Član</a:t>
            </a:r>
            <a:r>
              <a:rPr lang="en-US" b="1" dirty="0">
                <a:solidFill>
                  <a:schemeClr val="accent2">
                    <a:lumMod val="75000"/>
                  </a:schemeClr>
                </a:solidFill>
              </a:rPr>
              <a:t> </a:t>
            </a:r>
            <a:r>
              <a:rPr lang="en-US" b="1" dirty="0">
                <a:solidFill>
                  <a:schemeClr val="accent2">
                    <a:lumMod val="75000"/>
                  </a:schemeClr>
                </a:solidFill>
              </a:rPr>
              <a:t>129 </a:t>
            </a:r>
            <a:r>
              <a:rPr lang="sr-Latn-RS" b="1" dirty="0">
                <a:solidFill>
                  <a:schemeClr val="accent2">
                    <a:lumMod val="75000"/>
                  </a:schemeClr>
                </a:solidFill>
              </a:rPr>
              <a:t>Zakona o stečaju)</a:t>
            </a:r>
            <a:endParaRPr lang="en-US" dirty="0">
              <a:solidFill>
                <a:schemeClr val="accent2">
                  <a:lumMod val="75000"/>
                </a:schemeClr>
              </a:solidFill>
            </a:endParaRPr>
          </a:p>
        </p:txBody>
      </p:sp>
    </p:spTree>
    <p:extLst>
      <p:ext uri="{BB962C8B-B14F-4D97-AF65-F5344CB8AC3E}">
        <p14:creationId xmlns:p14="http://schemas.microsoft.com/office/powerpoint/2010/main" val="128289314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sr-Latn-RS" dirty="0" smtClean="0"/>
          </a:p>
          <a:p>
            <a:r>
              <a:rPr lang="sr-Latn-RS" dirty="0" smtClean="0"/>
              <a:t>Preduslovi za pobijanje</a:t>
            </a:r>
          </a:p>
          <a:p>
            <a:r>
              <a:rPr lang="sr-Latn-RS" dirty="0" smtClean="0"/>
              <a:t>Uslovi za pobijanje</a:t>
            </a:r>
          </a:p>
          <a:p>
            <a:r>
              <a:rPr lang="sr-Latn-RS" dirty="0" smtClean="0"/>
              <a:t>Predmet pobijanja</a:t>
            </a:r>
          </a:p>
          <a:p>
            <a:r>
              <a:rPr lang="sr-Latn-RS" dirty="0" smtClean="0"/>
              <a:t>Osnov pobijanja</a:t>
            </a:r>
          </a:p>
          <a:p>
            <a:r>
              <a:rPr lang="sr-Latn-RS" dirty="0" smtClean="0"/>
              <a:t>Aktivna i pasivna legitimacija</a:t>
            </a:r>
          </a:p>
          <a:p>
            <a:r>
              <a:rPr lang="sr-Latn-RS" dirty="0" smtClean="0"/>
              <a:t>Posledice pobijanja</a:t>
            </a:r>
            <a:endParaRPr lang="en-US" dirty="0"/>
          </a:p>
        </p:txBody>
      </p:sp>
      <p:sp>
        <p:nvSpPr>
          <p:cNvPr id="3" name="Rectangle 2"/>
          <p:cNvSpPr/>
          <p:nvPr/>
        </p:nvSpPr>
        <p:spPr>
          <a:xfrm>
            <a:off x="3359697" y="910322"/>
            <a:ext cx="4009479" cy="369332"/>
          </a:xfrm>
          <a:prstGeom prst="rect">
            <a:avLst/>
          </a:prstGeom>
        </p:spPr>
        <p:txBody>
          <a:bodyPr wrap="square">
            <a:spAutoFit/>
          </a:bodyPr>
          <a:lstStyle/>
          <a:p>
            <a:pPr algn="ctr" defTabSz="457200">
              <a:spcBef>
                <a:spcPts val="1000"/>
              </a:spcBef>
              <a:buClr>
                <a:srgbClr val="1CADE4"/>
              </a:buClr>
              <a:buSzPct val="80000"/>
            </a:pPr>
            <a:r>
              <a:rPr lang="sr-Latn-RS" b="1" dirty="0">
                <a:solidFill>
                  <a:schemeClr val="accent2">
                    <a:lumMod val="75000"/>
                  </a:schemeClr>
                </a:solidFill>
              </a:rPr>
              <a:t>POBIJANJE U STEČAJU</a:t>
            </a:r>
            <a:endParaRPr lang="en-US" b="1" dirty="0">
              <a:solidFill>
                <a:schemeClr val="accent2">
                  <a:lumMod val="75000"/>
                </a:schemeClr>
              </a:solidFill>
            </a:endParaRPr>
          </a:p>
        </p:txBody>
      </p:sp>
    </p:spTree>
    <p:extLst>
      <p:ext uri="{BB962C8B-B14F-4D97-AF65-F5344CB8AC3E}">
        <p14:creationId xmlns:p14="http://schemas.microsoft.com/office/powerpoint/2010/main" val="2283579773"/>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err="1"/>
              <a:t>Tužba</a:t>
            </a:r>
            <a:r>
              <a:rPr lang="en-US" dirty="0"/>
              <a:t> </a:t>
            </a:r>
            <a:r>
              <a:rPr lang="en-US" dirty="0" err="1"/>
              <a:t>za</a:t>
            </a:r>
            <a:r>
              <a:rPr lang="en-US" dirty="0"/>
              <a:t> </a:t>
            </a:r>
            <a:r>
              <a:rPr lang="en-US" dirty="0" err="1"/>
              <a:t>pobijanje</a:t>
            </a:r>
            <a:r>
              <a:rPr lang="en-US" dirty="0"/>
              <a:t> </a:t>
            </a:r>
            <a:r>
              <a:rPr lang="en-US" dirty="0" err="1"/>
              <a:t>pravnog</a:t>
            </a:r>
            <a:r>
              <a:rPr lang="en-US" dirty="0"/>
              <a:t> </a:t>
            </a:r>
            <a:r>
              <a:rPr lang="en-US" dirty="0" err="1"/>
              <a:t>posla</a:t>
            </a:r>
            <a:r>
              <a:rPr lang="en-US" dirty="0"/>
              <a:t> </a:t>
            </a:r>
            <a:r>
              <a:rPr lang="en-US" dirty="0" err="1"/>
              <a:t>ili</a:t>
            </a:r>
            <a:r>
              <a:rPr lang="en-US" dirty="0"/>
              <a:t> </a:t>
            </a:r>
            <a:r>
              <a:rPr lang="en-US" dirty="0" err="1"/>
              <a:t>pravne</a:t>
            </a:r>
            <a:r>
              <a:rPr lang="en-US" dirty="0"/>
              <a:t> </a:t>
            </a:r>
            <a:r>
              <a:rPr lang="en-US" dirty="0" err="1"/>
              <a:t>radnje</a:t>
            </a:r>
            <a:r>
              <a:rPr lang="en-US" dirty="0"/>
              <a:t> </a:t>
            </a:r>
            <a:r>
              <a:rPr lang="en-US" dirty="0" err="1"/>
              <a:t>može</a:t>
            </a:r>
            <a:r>
              <a:rPr lang="en-US" dirty="0"/>
              <a:t> se </a:t>
            </a:r>
            <a:r>
              <a:rPr lang="en-US" dirty="0" err="1"/>
              <a:t>podneti</a:t>
            </a:r>
            <a:r>
              <a:rPr lang="en-US" dirty="0"/>
              <a:t> i </a:t>
            </a:r>
            <a:r>
              <a:rPr lang="en-US" dirty="0" err="1"/>
              <a:t>protiv</a:t>
            </a:r>
            <a:r>
              <a:rPr lang="en-US" dirty="0"/>
              <a:t> </a:t>
            </a:r>
            <a:r>
              <a:rPr lang="en-US" dirty="0" err="1"/>
              <a:t>naslednika</a:t>
            </a:r>
            <a:r>
              <a:rPr lang="en-US" dirty="0"/>
              <a:t> </a:t>
            </a:r>
            <a:r>
              <a:rPr lang="en-US" dirty="0" err="1"/>
              <a:t>ili</a:t>
            </a:r>
            <a:r>
              <a:rPr lang="en-US" dirty="0"/>
              <a:t> </a:t>
            </a:r>
            <a:r>
              <a:rPr lang="en-US" dirty="0" err="1"/>
              <a:t>drugog</a:t>
            </a:r>
            <a:r>
              <a:rPr lang="en-US" dirty="0"/>
              <a:t> </a:t>
            </a:r>
            <a:r>
              <a:rPr lang="en-US" dirty="0" err="1"/>
              <a:t>univerzalnog</a:t>
            </a:r>
            <a:r>
              <a:rPr lang="en-US" dirty="0"/>
              <a:t> </a:t>
            </a:r>
            <a:r>
              <a:rPr lang="en-US" dirty="0" err="1"/>
              <a:t>pravnog</a:t>
            </a:r>
            <a:r>
              <a:rPr lang="en-US" dirty="0"/>
              <a:t> </a:t>
            </a:r>
            <a:r>
              <a:rPr lang="en-US" dirty="0" err="1"/>
              <a:t>sledbenika</a:t>
            </a:r>
            <a:r>
              <a:rPr lang="en-US" dirty="0"/>
              <a:t> </a:t>
            </a:r>
            <a:r>
              <a:rPr lang="en-US" dirty="0" err="1"/>
              <a:t>protivnika</a:t>
            </a:r>
            <a:r>
              <a:rPr lang="en-US" dirty="0"/>
              <a:t> </a:t>
            </a:r>
            <a:r>
              <a:rPr lang="en-US" dirty="0" err="1"/>
              <a:t>pobijanja</a:t>
            </a:r>
            <a:r>
              <a:rPr lang="en-US" dirty="0"/>
              <a:t>. </a:t>
            </a:r>
          </a:p>
          <a:p>
            <a:r>
              <a:rPr lang="en-US" dirty="0" err="1"/>
              <a:t>Tužba</a:t>
            </a:r>
            <a:r>
              <a:rPr lang="en-US" dirty="0"/>
              <a:t> se </a:t>
            </a:r>
            <a:r>
              <a:rPr lang="en-US" dirty="0" err="1"/>
              <a:t>može</a:t>
            </a:r>
            <a:r>
              <a:rPr lang="en-US" dirty="0"/>
              <a:t> </a:t>
            </a:r>
            <a:r>
              <a:rPr lang="en-US" dirty="0" err="1"/>
              <a:t>podneti</a:t>
            </a:r>
            <a:r>
              <a:rPr lang="en-US" dirty="0"/>
              <a:t> i </a:t>
            </a:r>
            <a:r>
              <a:rPr lang="en-US" dirty="0" err="1"/>
              <a:t>protiv</a:t>
            </a:r>
            <a:r>
              <a:rPr lang="en-US" dirty="0"/>
              <a:t> </a:t>
            </a:r>
            <a:r>
              <a:rPr lang="en-US" dirty="0" err="1"/>
              <a:t>ostalih</a:t>
            </a:r>
            <a:r>
              <a:rPr lang="en-US" dirty="0"/>
              <a:t> </a:t>
            </a:r>
            <a:r>
              <a:rPr lang="en-US" dirty="0" err="1"/>
              <a:t>pravnih</a:t>
            </a:r>
            <a:r>
              <a:rPr lang="en-US" dirty="0"/>
              <a:t> </a:t>
            </a:r>
            <a:r>
              <a:rPr lang="en-US" dirty="0" err="1"/>
              <a:t>sledbenika</a:t>
            </a:r>
            <a:r>
              <a:rPr lang="en-US" dirty="0"/>
              <a:t> </a:t>
            </a:r>
            <a:r>
              <a:rPr lang="en-US" dirty="0" err="1"/>
              <a:t>protivnika</a:t>
            </a:r>
            <a:r>
              <a:rPr lang="en-US" dirty="0"/>
              <a:t> </a:t>
            </a:r>
            <a:r>
              <a:rPr lang="en-US" dirty="0" err="1"/>
              <a:t>pobijanja</a:t>
            </a:r>
            <a:r>
              <a:rPr lang="en-US" dirty="0"/>
              <a:t> </a:t>
            </a:r>
            <a:r>
              <a:rPr lang="en-US" dirty="0" err="1"/>
              <a:t>ako</a:t>
            </a:r>
            <a:r>
              <a:rPr lang="en-US" dirty="0"/>
              <a:t> je: </a:t>
            </a:r>
          </a:p>
          <a:p>
            <a:r>
              <a:rPr lang="en-US" dirty="0"/>
              <a:t>1) </a:t>
            </a:r>
            <a:r>
              <a:rPr lang="en-US" dirty="0" err="1"/>
              <a:t>pravni</a:t>
            </a:r>
            <a:r>
              <a:rPr lang="en-US" dirty="0"/>
              <a:t> </a:t>
            </a:r>
            <a:r>
              <a:rPr lang="en-US" dirty="0" err="1"/>
              <a:t>sledbenik</a:t>
            </a:r>
            <a:r>
              <a:rPr lang="en-US" dirty="0"/>
              <a:t> </a:t>
            </a:r>
            <a:r>
              <a:rPr lang="en-US" dirty="0" err="1"/>
              <a:t>znao</a:t>
            </a:r>
            <a:r>
              <a:rPr lang="en-US" dirty="0"/>
              <a:t> </a:t>
            </a:r>
            <a:r>
              <a:rPr lang="en-US" dirty="0" err="1"/>
              <a:t>za</a:t>
            </a:r>
            <a:r>
              <a:rPr lang="en-US" dirty="0"/>
              <a:t> </a:t>
            </a:r>
            <a:r>
              <a:rPr lang="en-US" dirty="0" err="1"/>
              <a:t>činjenice</a:t>
            </a:r>
            <a:r>
              <a:rPr lang="en-US" dirty="0"/>
              <a:t> </a:t>
            </a:r>
            <a:r>
              <a:rPr lang="en-US" dirty="0" err="1"/>
              <a:t>koje</a:t>
            </a:r>
            <a:r>
              <a:rPr lang="en-US" dirty="0"/>
              <a:t> </a:t>
            </a:r>
            <a:r>
              <a:rPr lang="en-US" dirty="0" err="1"/>
              <a:t>predstavljaju</a:t>
            </a:r>
            <a:r>
              <a:rPr lang="en-US" dirty="0"/>
              <a:t> </a:t>
            </a:r>
            <a:r>
              <a:rPr lang="en-US" dirty="0" err="1"/>
              <a:t>razlog</a:t>
            </a:r>
            <a:r>
              <a:rPr lang="en-US" dirty="0"/>
              <a:t> </a:t>
            </a:r>
            <a:r>
              <a:rPr lang="en-US" dirty="0" err="1"/>
              <a:t>za</a:t>
            </a:r>
            <a:r>
              <a:rPr lang="en-US" dirty="0"/>
              <a:t> </a:t>
            </a:r>
            <a:r>
              <a:rPr lang="en-US" dirty="0" err="1"/>
              <a:t>pobijanje</a:t>
            </a:r>
            <a:r>
              <a:rPr lang="en-US" dirty="0"/>
              <a:t> </a:t>
            </a:r>
            <a:r>
              <a:rPr lang="en-US" dirty="0" err="1"/>
              <a:t>pravnih</a:t>
            </a:r>
            <a:r>
              <a:rPr lang="en-US" dirty="0"/>
              <a:t> </a:t>
            </a:r>
            <a:r>
              <a:rPr lang="en-US" dirty="0" err="1"/>
              <a:t>poslova</a:t>
            </a:r>
            <a:r>
              <a:rPr lang="en-US" dirty="0"/>
              <a:t> </a:t>
            </a:r>
            <a:r>
              <a:rPr lang="en-US" dirty="0" err="1"/>
              <a:t>ili</a:t>
            </a:r>
            <a:r>
              <a:rPr lang="en-US" dirty="0"/>
              <a:t> </a:t>
            </a:r>
            <a:r>
              <a:rPr lang="en-US" dirty="0" err="1"/>
              <a:t>radnji</a:t>
            </a:r>
            <a:r>
              <a:rPr lang="en-US" dirty="0"/>
              <a:t> </a:t>
            </a:r>
            <a:r>
              <a:rPr lang="en-US" dirty="0" err="1"/>
              <a:t>njegovog</a:t>
            </a:r>
            <a:r>
              <a:rPr lang="en-US" dirty="0"/>
              <a:t> </a:t>
            </a:r>
            <a:r>
              <a:rPr lang="en-US" dirty="0" err="1"/>
              <a:t>prethodnika</a:t>
            </a:r>
            <a:r>
              <a:rPr lang="en-US" dirty="0"/>
              <a:t>; </a:t>
            </a:r>
          </a:p>
          <a:p>
            <a:r>
              <a:rPr lang="en-US" dirty="0"/>
              <a:t>2) </a:t>
            </a:r>
            <a:r>
              <a:rPr lang="en-US" dirty="0" err="1"/>
              <a:t>ono</a:t>
            </a:r>
            <a:r>
              <a:rPr lang="en-US" dirty="0"/>
              <a:t> </a:t>
            </a:r>
            <a:r>
              <a:rPr lang="en-US" dirty="0" err="1"/>
              <a:t>što</a:t>
            </a:r>
            <a:r>
              <a:rPr lang="en-US" dirty="0"/>
              <a:t> je </a:t>
            </a:r>
            <a:r>
              <a:rPr lang="en-US" dirty="0" err="1"/>
              <a:t>stečeno</a:t>
            </a:r>
            <a:r>
              <a:rPr lang="en-US" dirty="0"/>
              <a:t> </a:t>
            </a:r>
            <a:r>
              <a:rPr lang="en-US" dirty="0" err="1"/>
              <a:t>pravnim</a:t>
            </a:r>
            <a:r>
              <a:rPr lang="en-US" dirty="0"/>
              <a:t> </a:t>
            </a:r>
            <a:r>
              <a:rPr lang="en-US" dirty="0" err="1"/>
              <a:t>poslom</a:t>
            </a:r>
            <a:r>
              <a:rPr lang="en-US" dirty="0"/>
              <a:t> </a:t>
            </a:r>
            <a:r>
              <a:rPr lang="en-US" dirty="0" err="1"/>
              <a:t>ili</a:t>
            </a:r>
            <a:r>
              <a:rPr lang="en-US" dirty="0"/>
              <a:t> </a:t>
            </a:r>
            <a:r>
              <a:rPr lang="en-US" dirty="0" err="1"/>
              <a:t>pravnom</a:t>
            </a:r>
            <a:r>
              <a:rPr lang="en-US" dirty="0"/>
              <a:t> </a:t>
            </a:r>
            <a:r>
              <a:rPr lang="en-US" dirty="0" err="1"/>
              <a:t>radnjom</a:t>
            </a:r>
            <a:r>
              <a:rPr lang="en-US" dirty="0"/>
              <a:t> </a:t>
            </a:r>
            <a:r>
              <a:rPr lang="en-US" dirty="0" err="1"/>
              <a:t>koji</a:t>
            </a:r>
            <a:r>
              <a:rPr lang="en-US" dirty="0"/>
              <a:t> se </a:t>
            </a:r>
            <a:r>
              <a:rPr lang="en-US" dirty="0" err="1"/>
              <a:t>pobijaju</a:t>
            </a:r>
            <a:r>
              <a:rPr lang="en-US" dirty="0"/>
              <a:t> </a:t>
            </a:r>
            <a:r>
              <a:rPr lang="en-US" dirty="0" err="1"/>
              <a:t>pravnom</a:t>
            </a:r>
            <a:r>
              <a:rPr lang="en-US" dirty="0"/>
              <a:t> </a:t>
            </a:r>
            <a:r>
              <a:rPr lang="en-US" dirty="0" err="1"/>
              <a:t>sledbeniku</a:t>
            </a:r>
            <a:r>
              <a:rPr lang="en-US" dirty="0"/>
              <a:t> </a:t>
            </a:r>
            <a:r>
              <a:rPr lang="en-US" dirty="0" err="1"/>
              <a:t>ustupljeno</a:t>
            </a:r>
            <a:r>
              <a:rPr lang="en-US" dirty="0"/>
              <a:t> </a:t>
            </a:r>
            <a:r>
              <a:rPr lang="en-US" dirty="0" err="1"/>
              <a:t>bez</a:t>
            </a:r>
            <a:r>
              <a:rPr lang="en-US" dirty="0"/>
              <a:t> </a:t>
            </a:r>
            <a:r>
              <a:rPr lang="en-US" dirty="0" err="1"/>
              <a:t>naknade</a:t>
            </a:r>
            <a:r>
              <a:rPr lang="en-US" dirty="0"/>
              <a:t> </a:t>
            </a:r>
            <a:r>
              <a:rPr lang="en-US" dirty="0" err="1"/>
              <a:t>ili</a:t>
            </a:r>
            <a:r>
              <a:rPr lang="en-US" dirty="0"/>
              <a:t> </a:t>
            </a:r>
            <a:r>
              <a:rPr lang="en-US" dirty="0" err="1"/>
              <a:t>uz</a:t>
            </a:r>
            <a:r>
              <a:rPr lang="en-US" dirty="0"/>
              <a:t> </a:t>
            </a:r>
            <a:r>
              <a:rPr lang="en-US" dirty="0" err="1"/>
              <a:t>neznatnu</a:t>
            </a:r>
            <a:r>
              <a:rPr lang="en-US" dirty="0"/>
              <a:t> </a:t>
            </a:r>
            <a:r>
              <a:rPr lang="en-US" dirty="0" err="1"/>
              <a:t>naknadu</a:t>
            </a:r>
            <a:r>
              <a:rPr lang="en-US" dirty="0"/>
              <a:t>.</a:t>
            </a:r>
          </a:p>
          <a:p>
            <a:endParaRPr lang="en-US" dirty="0"/>
          </a:p>
        </p:txBody>
      </p:sp>
      <p:sp>
        <p:nvSpPr>
          <p:cNvPr id="3" name="Rectangle 2"/>
          <p:cNvSpPr/>
          <p:nvPr/>
        </p:nvSpPr>
        <p:spPr>
          <a:xfrm>
            <a:off x="3647728" y="859265"/>
            <a:ext cx="3459832" cy="774571"/>
          </a:xfrm>
          <a:prstGeom prst="rect">
            <a:avLst/>
          </a:prstGeom>
        </p:spPr>
        <p:txBody>
          <a:bodyPr wrap="square">
            <a:spAutoFit/>
          </a:bodyPr>
          <a:lstStyle/>
          <a:p>
            <a:pPr algn="ctr" defTabSz="457200">
              <a:spcBef>
                <a:spcPts val="1000"/>
              </a:spcBef>
              <a:buClr>
                <a:srgbClr val="1CADE4"/>
              </a:buClr>
              <a:buSzPct val="80000"/>
            </a:pPr>
            <a:r>
              <a:rPr lang="sr-Latn-RS" b="1" dirty="0">
                <a:solidFill>
                  <a:srgbClr val="2683C6">
                    <a:lumMod val="75000"/>
                  </a:srgbClr>
                </a:solidFill>
              </a:rPr>
              <a:t>STRANKE U POSTUPKU </a:t>
            </a:r>
          </a:p>
          <a:p>
            <a:pPr algn="ctr" defTabSz="457200">
              <a:spcBef>
                <a:spcPts val="1000"/>
              </a:spcBef>
              <a:buClr>
                <a:srgbClr val="1CADE4"/>
              </a:buClr>
              <a:buSzPct val="80000"/>
            </a:pPr>
            <a:r>
              <a:rPr lang="sr-Latn-RS" b="1" dirty="0">
                <a:solidFill>
                  <a:srgbClr val="2683C6">
                    <a:lumMod val="75000"/>
                  </a:srgbClr>
                </a:solidFill>
              </a:rPr>
              <a:t>(</a:t>
            </a:r>
            <a:r>
              <a:rPr lang="en-US" b="1" dirty="0" err="1">
                <a:solidFill>
                  <a:srgbClr val="2683C6">
                    <a:lumMod val="75000"/>
                  </a:srgbClr>
                </a:solidFill>
              </a:rPr>
              <a:t>Član</a:t>
            </a:r>
            <a:r>
              <a:rPr lang="en-US" b="1" dirty="0">
                <a:solidFill>
                  <a:srgbClr val="2683C6">
                    <a:lumMod val="75000"/>
                  </a:srgbClr>
                </a:solidFill>
              </a:rPr>
              <a:t> 129 </a:t>
            </a:r>
            <a:r>
              <a:rPr lang="sr-Latn-RS" b="1" dirty="0">
                <a:solidFill>
                  <a:srgbClr val="2683C6">
                    <a:lumMod val="75000"/>
                  </a:srgbClr>
                </a:solidFill>
              </a:rPr>
              <a:t>Zakona o stečaju)</a:t>
            </a:r>
            <a:endParaRPr lang="en-US" dirty="0">
              <a:solidFill>
                <a:srgbClr val="2683C6">
                  <a:lumMod val="75000"/>
                </a:srgbClr>
              </a:solidFill>
            </a:endParaRPr>
          </a:p>
        </p:txBody>
      </p:sp>
    </p:spTree>
    <p:extLst>
      <p:ext uri="{BB962C8B-B14F-4D97-AF65-F5344CB8AC3E}">
        <p14:creationId xmlns:p14="http://schemas.microsoft.com/office/powerpoint/2010/main" val="2084418482"/>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RS" dirty="0" smtClean="0"/>
              <a:t>Ništavi ugovori i pobijanje</a:t>
            </a:r>
          </a:p>
          <a:p>
            <a:r>
              <a:rPr lang="sr-Latn-RS" dirty="0" smtClean="0"/>
              <a:t>Raskid ugovora i pobijanje</a:t>
            </a:r>
          </a:p>
          <a:p>
            <a:r>
              <a:rPr lang="sr-Latn-RS" dirty="0" smtClean="0"/>
              <a:t>Ugovor o jemstvu</a:t>
            </a:r>
          </a:p>
          <a:p>
            <a:r>
              <a:rPr lang="sr-Latn-RS" dirty="0" smtClean="0"/>
              <a:t>Pobijanje odluka organa društva</a:t>
            </a:r>
          </a:p>
          <a:p>
            <a:r>
              <a:rPr lang="sr-Latn-RS" dirty="0"/>
              <a:t>Pobijanje ugovora o osiguranju </a:t>
            </a:r>
            <a:endParaRPr lang="sr-Latn-RS" dirty="0" smtClean="0"/>
          </a:p>
          <a:p>
            <a:r>
              <a:rPr lang="sr-Latn-RS" dirty="0" smtClean="0"/>
              <a:t>Pobijanje </a:t>
            </a:r>
            <a:r>
              <a:rPr lang="sr-Latn-RS" dirty="0"/>
              <a:t>rešenja upravnih </a:t>
            </a:r>
            <a:r>
              <a:rPr lang="sr-Latn-RS" dirty="0" smtClean="0"/>
              <a:t>organa</a:t>
            </a:r>
          </a:p>
          <a:p>
            <a:pPr marL="0" indent="0">
              <a:buNone/>
            </a:pPr>
            <a:r>
              <a:rPr lang="sr-Latn-RS" dirty="0" smtClean="0"/>
              <a:t>	- Ne </a:t>
            </a:r>
            <a:r>
              <a:rPr lang="sr-Latn-RS" dirty="0"/>
              <a:t>može se i postupku po pobojnoj tužbi ispitivati </a:t>
            </a:r>
            <a:r>
              <a:rPr lang="sr-Latn-RS" dirty="0" smtClean="0"/>
              <a:t>	zakonitost </a:t>
            </a:r>
            <a:r>
              <a:rPr lang="sr-Latn-RS" dirty="0"/>
              <a:t>postupka u kome je doneto rešenje</a:t>
            </a:r>
          </a:p>
          <a:p>
            <a:endParaRPr lang="sr-Latn-RS" dirty="0" smtClean="0"/>
          </a:p>
          <a:p>
            <a:endParaRPr lang="sr-Latn-RS" dirty="0"/>
          </a:p>
          <a:p>
            <a:endParaRPr lang="en-US" dirty="0"/>
          </a:p>
        </p:txBody>
      </p:sp>
      <p:sp>
        <p:nvSpPr>
          <p:cNvPr id="3" name="Rectangle 2"/>
          <p:cNvSpPr/>
          <p:nvPr/>
        </p:nvSpPr>
        <p:spPr>
          <a:xfrm>
            <a:off x="3215680" y="1050022"/>
            <a:ext cx="3794720" cy="369332"/>
          </a:xfrm>
          <a:prstGeom prst="rect">
            <a:avLst/>
          </a:prstGeom>
        </p:spPr>
        <p:txBody>
          <a:bodyPr wrap="square">
            <a:spAutoFit/>
          </a:bodyPr>
          <a:lstStyle/>
          <a:p>
            <a:pPr algn="ctr" defTabSz="457200">
              <a:spcBef>
                <a:spcPts val="1000"/>
              </a:spcBef>
              <a:buClr>
                <a:srgbClr val="1CADE4"/>
              </a:buClr>
              <a:buSzPct val="80000"/>
            </a:pPr>
            <a:r>
              <a:rPr lang="sr-Latn-RS" dirty="0">
                <a:solidFill>
                  <a:prstClr val="black">
                    <a:lumMod val="75000"/>
                    <a:lumOff val="25000"/>
                  </a:prstClr>
                </a:solidFill>
              </a:rPr>
              <a:t>Primeri iz sudske prakse</a:t>
            </a:r>
            <a:endParaRPr lang="en-US" dirty="0">
              <a:solidFill>
                <a:prstClr val="black">
                  <a:lumMod val="75000"/>
                  <a:lumOff val="25000"/>
                </a:prstClr>
              </a:solidFill>
            </a:endParaRPr>
          </a:p>
        </p:txBody>
      </p:sp>
    </p:spTree>
    <p:extLst>
      <p:ext uri="{BB962C8B-B14F-4D97-AF65-F5344CB8AC3E}">
        <p14:creationId xmlns:p14="http://schemas.microsoft.com/office/powerpoint/2010/main" val="2073309342"/>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a:r>
              <a:rPr lang="sr-Latn-RS" dirty="0"/>
              <a:t>Dozvoljeno je pobijati propuštanje podnošenja prigovora protiv rešenja o izvršenju donetog na osnovu verodostojne isprave, ako su ispunjeni zakonski uslovi za pobijanje pravnih radnji stečajnog dužnika. </a:t>
            </a:r>
            <a:endParaRPr lang="en-US" dirty="0"/>
          </a:p>
          <a:p>
            <a:pPr algn="just"/>
            <a:r>
              <a:rPr lang="sr-Latn-RS" i="1" dirty="0" smtClean="0"/>
              <a:t>To su najčešće situacije kada poverlac nije imao potraživanje </a:t>
            </a:r>
            <a:r>
              <a:rPr lang="sr-Latn-RS" i="1" dirty="0"/>
              <a:t>prema </a:t>
            </a:r>
            <a:r>
              <a:rPr lang="sr-Latn-RS" i="1" dirty="0" smtClean="0"/>
              <a:t>stečajnom dužniku ili kada je imao potraživanje ali isto je dospelo u </a:t>
            </a:r>
            <a:r>
              <a:rPr lang="sr-Latn-RS" i="1" dirty="0"/>
              <a:t>vreme kada je određeno izvršenje rešenjem o izvršenju </a:t>
            </a:r>
            <a:r>
              <a:rPr lang="sr-Latn-RS" i="1" dirty="0" smtClean="0"/>
              <a:t>pa nije </a:t>
            </a:r>
            <a:r>
              <a:rPr lang="sr-Latn-RS" i="1" dirty="0"/>
              <a:t>imao pravo da traži </a:t>
            </a:r>
            <a:r>
              <a:rPr lang="sr-Latn-RS" i="1" dirty="0" smtClean="0"/>
              <a:t>namirenje.</a:t>
            </a:r>
          </a:p>
          <a:p>
            <a:pPr algn="just"/>
            <a:r>
              <a:rPr lang="sr-Latn-RS" i="1" dirty="0" smtClean="0"/>
              <a:t>Neophodno je i postojanje uslova z </a:t>
            </a:r>
            <a:r>
              <a:rPr lang="sr-Latn-RS" i="1" dirty="0"/>
              <a:t>člana </a:t>
            </a:r>
            <a:r>
              <a:rPr lang="sr-Latn-RS" i="1" dirty="0" smtClean="0"/>
              <a:t>119 </a:t>
            </a:r>
            <a:r>
              <a:rPr lang="sr-Latn-RS" i="1" dirty="0"/>
              <a:t>stav </a:t>
            </a:r>
            <a:r>
              <a:rPr lang="sr-Latn-RS" i="1" dirty="0" smtClean="0"/>
              <a:t>1 </a:t>
            </a:r>
            <a:r>
              <a:rPr lang="sr-Latn-RS" i="1" dirty="0"/>
              <a:t>Zakona o stečaju </a:t>
            </a:r>
            <a:r>
              <a:rPr lang="sr-Latn-RS" i="1" dirty="0" smtClean="0"/>
              <a:t>- </a:t>
            </a:r>
            <a:r>
              <a:rPr lang="sr-Latn-RS" i="1" dirty="0"/>
              <a:t>da je to imalo za posledicu narušavanje ravnomernog namirenja stečajnih poverilaca ili oštećenje </a:t>
            </a:r>
            <a:r>
              <a:rPr lang="sr-Latn-RS" i="1" dirty="0" smtClean="0"/>
              <a:t>poverilaca</a:t>
            </a:r>
            <a:r>
              <a:rPr lang="sr-Latn-RS" i="1" dirty="0"/>
              <a:t>.</a:t>
            </a:r>
            <a:endParaRPr lang="en-US" dirty="0"/>
          </a:p>
        </p:txBody>
      </p:sp>
      <p:sp>
        <p:nvSpPr>
          <p:cNvPr id="3" name="Rectangle 2"/>
          <p:cNvSpPr/>
          <p:nvPr/>
        </p:nvSpPr>
        <p:spPr>
          <a:xfrm>
            <a:off x="3863753" y="1052736"/>
            <a:ext cx="2674515" cy="369332"/>
          </a:xfrm>
          <a:prstGeom prst="rect">
            <a:avLst/>
          </a:prstGeom>
        </p:spPr>
        <p:txBody>
          <a:bodyPr wrap="none">
            <a:spAutoFit/>
          </a:bodyPr>
          <a:lstStyle/>
          <a:p>
            <a:pPr algn="ctr" defTabSz="457200">
              <a:spcBef>
                <a:spcPts val="1000"/>
              </a:spcBef>
              <a:buClr>
                <a:srgbClr val="1CADE4"/>
              </a:buClr>
              <a:buSzPct val="80000"/>
            </a:pPr>
            <a:r>
              <a:rPr lang="sr-Latn-RS" dirty="0">
                <a:solidFill>
                  <a:prstClr val="black">
                    <a:lumMod val="75000"/>
                    <a:lumOff val="25000"/>
                  </a:prstClr>
                </a:solidFill>
              </a:rPr>
              <a:t>Primeri iz sudske prakse</a:t>
            </a:r>
            <a:endParaRPr lang="en-US" dirty="0">
              <a:solidFill>
                <a:prstClr val="black">
                  <a:lumMod val="75000"/>
                  <a:lumOff val="25000"/>
                </a:prstClr>
              </a:solidFill>
            </a:endParaRPr>
          </a:p>
        </p:txBody>
      </p:sp>
    </p:spTree>
    <p:extLst>
      <p:ext uri="{BB962C8B-B14F-4D97-AF65-F5344CB8AC3E}">
        <p14:creationId xmlns:p14="http://schemas.microsoft.com/office/powerpoint/2010/main" val="1077381045"/>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32002" y="1772816"/>
            <a:ext cx="6447501" cy="4536504"/>
          </a:xfrm>
        </p:spPr>
        <p:txBody>
          <a:bodyPr>
            <a:noAutofit/>
          </a:bodyPr>
          <a:lstStyle/>
          <a:p>
            <a:pPr algn="just"/>
            <a:r>
              <a:rPr lang="sr-Latn-RS" dirty="0"/>
              <a:t>Predmet pobijanja ne mogu biti pravnosnažne i izvršne sudske odluke, odnosno isprave. </a:t>
            </a:r>
            <a:endParaRPr lang="sr-Latn-RS" dirty="0" smtClean="0"/>
          </a:p>
          <a:p>
            <a:pPr algn="just"/>
            <a:r>
              <a:rPr lang="sr-Latn-RS" dirty="0" smtClean="0"/>
              <a:t>Mogu se pobijati </a:t>
            </a:r>
            <a:r>
              <a:rPr lang="sr-Latn-RS" dirty="0"/>
              <a:t>konkretne radnje koje su dovele do donošenja izvršne isprave: neizjavljivanje prigovora na rešenje o izvršenju, nepodnošenje žalbe na prvostepenu odluku, izostanak sa ročišta na kom je doneta presuda zbog izostanka, nedavanje odgovora na tužbu koje je dovelo do presude zbog propuštanja, priznanje tužbenog zahteva koje je za posledicu imalo donošenje presude na osnovu priznanja i dr. </a:t>
            </a:r>
            <a:endParaRPr lang="sr-Latn-RS" dirty="0" smtClean="0"/>
          </a:p>
          <a:p>
            <a:pPr algn="just"/>
            <a:r>
              <a:rPr lang="sr-Latn-RS" dirty="0"/>
              <a:t>Stečajni upravnici koji traže utvrđivanje ništavosti ili poništaj ugovora često propuste da traže vraćanje stvari u stečajnu masu. To za posledicu ima vođenje novih postupaka za predaju stvari, a nakon pravnosnažnog okončanja postupka za utvrđivanje ništavosti.</a:t>
            </a:r>
            <a:endParaRPr lang="en-US" dirty="0"/>
          </a:p>
        </p:txBody>
      </p:sp>
      <p:sp>
        <p:nvSpPr>
          <p:cNvPr id="3" name="Rectangle 2"/>
          <p:cNvSpPr/>
          <p:nvPr/>
        </p:nvSpPr>
        <p:spPr>
          <a:xfrm>
            <a:off x="3935761" y="1124744"/>
            <a:ext cx="2674515" cy="369332"/>
          </a:xfrm>
          <a:prstGeom prst="rect">
            <a:avLst/>
          </a:prstGeom>
        </p:spPr>
        <p:txBody>
          <a:bodyPr wrap="none">
            <a:spAutoFit/>
          </a:bodyPr>
          <a:lstStyle/>
          <a:p>
            <a:pPr algn="ctr" defTabSz="457200">
              <a:spcBef>
                <a:spcPts val="1000"/>
              </a:spcBef>
              <a:buClr>
                <a:srgbClr val="1CADE4"/>
              </a:buClr>
              <a:buSzPct val="80000"/>
            </a:pPr>
            <a:r>
              <a:rPr lang="sr-Latn-RS" dirty="0">
                <a:solidFill>
                  <a:prstClr val="black">
                    <a:lumMod val="75000"/>
                    <a:lumOff val="25000"/>
                  </a:prstClr>
                </a:solidFill>
              </a:rPr>
              <a:t>Primeri iz sudske prakse</a:t>
            </a:r>
            <a:endParaRPr lang="en-US" dirty="0">
              <a:solidFill>
                <a:prstClr val="black">
                  <a:lumMod val="75000"/>
                  <a:lumOff val="25000"/>
                </a:prstClr>
              </a:solidFill>
            </a:endParaRPr>
          </a:p>
        </p:txBody>
      </p:sp>
    </p:spTree>
    <p:extLst>
      <p:ext uri="{BB962C8B-B14F-4D97-AF65-F5344CB8AC3E}">
        <p14:creationId xmlns:p14="http://schemas.microsoft.com/office/powerpoint/2010/main" val="1731212577"/>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sr-Latn-RS" dirty="0" smtClean="0"/>
          </a:p>
          <a:p>
            <a:endParaRPr lang="sr-Latn-RS" dirty="0"/>
          </a:p>
          <a:p>
            <a:pPr marL="0" indent="0" algn="ctr">
              <a:buNone/>
            </a:pPr>
            <a:r>
              <a:rPr lang="sr-Latn-RS" sz="4400" dirty="0"/>
              <a:t>HVALA NA PAŽNJI</a:t>
            </a:r>
          </a:p>
          <a:p>
            <a:pPr marL="0" indent="0">
              <a:buNone/>
            </a:pPr>
            <a:endParaRPr lang="sr-Latn-RS" dirty="0" smtClean="0"/>
          </a:p>
          <a:p>
            <a:pPr marL="0" indent="0">
              <a:buNone/>
            </a:pPr>
            <a:endParaRPr lang="sr-Latn-RS" dirty="0"/>
          </a:p>
          <a:p>
            <a:pPr marL="0" indent="0">
              <a:buNone/>
            </a:pPr>
            <a:r>
              <a:rPr lang="sr-Latn-RS" dirty="0" smtClean="0"/>
              <a:t>Duška Ilić</a:t>
            </a:r>
          </a:p>
          <a:p>
            <a:pPr marL="0" indent="0">
              <a:buNone/>
            </a:pPr>
            <a:r>
              <a:rPr lang="sr-Latn-RS" dirty="0" smtClean="0"/>
              <a:t>Sudija u Privrednom apelacionom sudu</a:t>
            </a:r>
            <a:endParaRPr lang="en-US" dirty="0"/>
          </a:p>
        </p:txBody>
      </p:sp>
    </p:spTree>
    <p:extLst>
      <p:ext uri="{BB962C8B-B14F-4D97-AF65-F5344CB8AC3E}">
        <p14:creationId xmlns:p14="http://schemas.microsoft.com/office/powerpoint/2010/main" val="94560512"/>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Latn-RS" dirty="0" smtClean="0"/>
              <a:t>	</a:t>
            </a:r>
            <a:r>
              <a:rPr lang="en-US" dirty="0" err="1" smtClean="0"/>
              <a:t>Preduslovi</a:t>
            </a:r>
            <a:r>
              <a:rPr lang="en-US" dirty="0" smtClean="0"/>
              <a:t> </a:t>
            </a:r>
            <a:r>
              <a:rPr lang="en-US" dirty="0" err="1"/>
              <a:t>za</a:t>
            </a:r>
            <a:r>
              <a:rPr lang="en-US" dirty="0"/>
              <a:t> </a:t>
            </a:r>
            <a:r>
              <a:rPr lang="en-US" dirty="0" err="1"/>
              <a:t>pobijanje</a:t>
            </a:r>
            <a:r>
              <a:rPr lang="en-US" dirty="0"/>
              <a:t> </a:t>
            </a:r>
            <a:r>
              <a:rPr lang="en-US" dirty="0" err="1"/>
              <a:t>pravnih</a:t>
            </a:r>
            <a:r>
              <a:rPr lang="en-US" dirty="0"/>
              <a:t> </a:t>
            </a:r>
            <a:r>
              <a:rPr lang="en-US" dirty="0" err="1"/>
              <a:t>radnji</a:t>
            </a:r>
            <a:r>
              <a:rPr lang="en-US" dirty="0"/>
              <a:t> i </a:t>
            </a:r>
            <a:r>
              <a:rPr lang="en-US" dirty="0" err="1"/>
              <a:t>pravnih</a:t>
            </a:r>
            <a:r>
              <a:rPr lang="en-US" dirty="0"/>
              <a:t> </a:t>
            </a:r>
            <a:endParaRPr lang="sr-Latn-RS" dirty="0" smtClean="0"/>
          </a:p>
          <a:p>
            <a:pPr marL="0" indent="0">
              <a:buNone/>
            </a:pPr>
            <a:r>
              <a:rPr lang="sr-Latn-RS" dirty="0" smtClean="0"/>
              <a:t>       </a:t>
            </a:r>
            <a:r>
              <a:rPr lang="en-US" dirty="0" err="1" smtClean="0"/>
              <a:t>poslova</a:t>
            </a:r>
            <a:r>
              <a:rPr lang="en-US" dirty="0" smtClean="0"/>
              <a:t> </a:t>
            </a:r>
            <a:r>
              <a:rPr lang="sr-Latn-RS" dirty="0" smtClean="0"/>
              <a:t>	</a:t>
            </a:r>
            <a:r>
              <a:rPr lang="en-US" dirty="0" err="1" smtClean="0"/>
              <a:t>koje</a:t>
            </a:r>
            <a:r>
              <a:rPr lang="en-US" dirty="0" smtClean="0"/>
              <a:t> </a:t>
            </a:r>
            <a:r>
              <a:rPr lang="en-US" dirty="0"/>
              <a:t>je </a:t>
            </a:r>
            <a:r>
              <a:rPr lang="en-US" dirty="0" err="1"/>
              <a:t>preduzeo</a:t>
            </a:r>
            <a:r>
              <a:rPr lang="en-US" dirty="0"/>
              <a:t> </a:t>
            </a:r>
            <a:r>
              <a:rPr lang="en-US" dirty="0" err="1"/>
              <a:t>stečajni</a:t>
            </a:r>
            <a:r>
              <a:rPr lang="en-US" dirty="0"/>
              <a:t> </a:t>
            </a:r>
            <a:r>
              <a:rPr lang="en-US" dirty="0" err="1"/>
              <a:t>dužnik</a:t>
            </a:r>
            <a:r>
              <a:rPr lang="en-US" dirty="0"/>
              <a:t> </a:t>
            </a:r>
            <a:r>
              <a:rPr lang="en-US" dirty="0" err="1"/>
              <a:t>su</a:t>
            </a:r>
            <a:r>
              <a:rPr lang="en-US" dirty="0" smtClean="0"/>
              <a:t>:</a:t>
            </a:r>
            <a:endParaRPr lang="sr-Latn-RS" dirty="0" smtClean="0"/>
          </a:p>
          <a:p>
            <a:pPr marL="0" indent="0">
              <a:buNone/>
            </a:pPr>
            <a:endParaRPr lang="sr-Latn-RS" dirty="0"/>
          </a:p>
          <a:p>
            <a:r>
              <a:rPr lang="en-US" b="1" dirty="0" smtClean="0"/>
              <a:t>1</a:t>
            </a:r>
            <a:r>
              <a:rPr lang="en-US" b="1" dirty="0"/>
              <a:t>. da je </a:t>
            </a:r>
            <a:r>
              <a:rPr lang="en-US" b="1" dirty="0" err="1"/>
              <a:t>otvoren</a:t>
            </a:r>
            <a:r>
              <a:rPr lang="en-US" b="1" dirty="0"/>
              <a:t> </a:t>
            </a:r>
            <a:r>
              <a:rPr lang="en-US" b="1" dirty="0" err="1"/>
              <a:t>stečajni</a:t>
            </a:r>
            <a:r>
              <a:rPr lang="en-US" b="1" dirty="0"/>
              <a:t> </a:t>
            </a:r>
            <a:r>
              <a:rPr lang="en-US" b="1" dirty="0" err="1" smtClean="0"/>
              <a:t>postupak</a:t>
            </a:r>
            <a:endParaRPr lang="sr-Latn-RS" b="1" dirty="0" smtClean="0"/>
          </a:p>
          <a:p>
            <a:endParaRPr lang="en-US" b="1" dirty="0"/>
          </a:p>
          <a:p>
            <a:r>
              <a:rPr lang="en-US" b="1" dirty="0"/>
              <a:t>2. da je </a:t>
            </a:r>
            <a:r>
              <a:rPr lang="en-US" b="1" dirty="0" err="1"/>
              <a:t>pravni</a:t>
            </a:r>
            <a:r>
              <a:rPr lang="en-US" b="1" dirty="0"/>
              <a:t> </a:t>
            </a:r>
            <a:r>
              <a:rPr lang="en-US" b="1" dirty="0" err="1"/>
              <a:t>posao</a:t>
            </a:r>
            <a:r>
              <a:rPr lang="en-US" b="1" dirty="0"/>
              <a:t> </a:t>
            </a:r>
            <a:r>
              <a:rPr lang="en-US" b="1" dirty="0" err="1" smtClean="0"/>
              <a:t>punovažan</a:t>
            </a:r>
            <a:endParaRPr lang="sr-Latn-RS" b="1" dirty="0" smtClean="0"/>
          </a:p>
          <a:p>
            <a:endParaRPr lang="en-US" b="1" dirty="0"/>
          </a:p>
          <a:p>
            <a:r>
              <a:rPr lang="en-US" b="1" dirty="0"/>
              <a:t>3. da u </a:t>
            </a:r>
            <a:r>
              <a:rPr lang="en-US" b="1" dirty="0" err="1"/>
              <a:t>stečajnoj</a:t>
            </a:r>
            <a:r>
              <a:rPr lang="en-US" b="1" dirty="0"/>
              <a:t> </a:t>
            </a:r>
            <a:r>
              <a:rPr lang="en-US" b="1" dirty="0" err="1"/>
              <a:t>masi</a:t>
            </a:r>
            <a:r>
              <a:rPr lang="en-US" b="1" dirty="0"/>
              <a:t> </a:t>
            </a:r>
            <a:r>
              <a:rPr lang="en-US" b="1" dirty="0" err="1"/>
              <a:t>nema</a:t>
            </a:r>
            <a:r>
              <a:rPr lang="en-US" b="1" dirty="0"/>
              <a:t> </a:t>
            </a:r>
            <a:r>
              <a:rPr lang="en-US" b="1" dirty="0" err="1"/>
              <a:t>dovoljno</a:t>
            </a:r>
            <a:r>
              <a:rPr lang="en-US" b="1" dirty="0"/>
              <a:t> </a:t>
            </a:r>
            <a:r>
              <a:rPr lang="en-US" b="1" dirty="0" err="1"/>
              <a:t>imovine</a:t>
            </a:r>
            <a:r>
              <a:rPr lang="en-US" b="1" dirty="0"/>
              <a:t> </a:t>
            </a:r>
            <a:r>
              <a:rPr lang="en-US" b="1" dirty="0" err="1"/>
              <a:t>za</a:t>
            </a:r>
            <a:r>
              <a:rPr lang="en-US" b="1" dirty="0"/>
              <a:t> </a:t>
            </a:r>
            <a:r>
              <a:rPr lang="en-US" b="1" dirty="0" err="1"/>
              <a:t>puno</a:t>
            </a:r>
            <a:r>
              <a:rPr lang="en-US" b="1" dirty="0"/>
              <a:t> </a:t>
            </a:r>
            <a:r>
              <a:rPr lang="en-US" b="1" dirty="0" err="1"/>
              <a:t>namirenje</a:t>
            </a:r>
            <a:r>
              <a:rPr lang="en-US" b="1" dirty="0"/>
              <a:t> </a:t>
            </a:r>
            <a:r>
              <a:rPr lang="en-US" b="1" dirty="0" err="1"/>
              <a:t>stečajnih</a:t>
            </a:r>
            <a:r>
              <a:rPr lang="en-US" b="1" dirty="0"/>
              <a:t> </a:t>
            </a:r>
            <a:r>
              <a:rPr lang="en-US" b="1" dirty="0" err="1"/>
              <a:t>poverilaca</a:t>
            </a:r>
            <a:r>
              <a:rPr lang="en-US" b="1" dirty="0"/>
              <a:t>.</a:t>
            </a:r>
          </a:p>
          <a:p>
            <a:endParaRPr lang="sr-Latn-RS" dirty="0"/>
          </a:p>
          <a:p>
            <a:endParaRPr lang="en-US" dirty="0"/>
          </a:p>
        </p:txBody>
      </p:sp>
      <p:sp>
        <p:nvSpPr>
          <p:cNvPr id="3" name="Rectangle 2"/>
          <p:cNvSpPr/>
          <p:nvPr/>
        </p:nvSpPr>
        <p:spPr>
          <a:xfrm>
            <a:off x="3359696" y="1438098"/>
            <a:ext cx="3675856" cy="369332"/>
          </a:xfrm>
          <a:prstGeom prst="rect">
            <a:avLst/>
          </a:prstGeom>
        </p:spPr>
        <p:txBody>
          <a:bodyPr wrap="square">
            <a:spAutoFit/>
          </a:bodyPr>
          <a:lstStyle/>
          <a:p>
            <a:pPr algn="ctr" defTabSz="457200">
              <a:spcBef>
                <a:spcPts val="1000"/>
              </a:spcBef>
              <a:buClr>
                <a:srgbClr val="1CADE4"/>
              </a:buClr>
              <a:buSzPct val="80000"/>
            </a:pPr>
            <a:r>
              <a:rPr lang="sr-Latn-RS" dirty="0">
                <a:solidFill>
                  <a:schemeClr val="accent2">
                    <a:lumMod val="75000"/>
                  </a:schemeClr>
                </a:solidFill>
              </a:rPr>
              <a:t>PREDUSLOVI ZA POBIJANJE</a:t>
            </a:r>
            <a:endParaRPr lang="sr-Latn-RS" dirty="0">
              <a:solidFill>
                <a:schemeClr val="accent2">
                  <a:lumMod val="75000"/>
                </a:schemeClr>
              </a:solidFill>
            </a:endParaRPr>
          </a:p>
        </p:txBody>
      </p:sp>
    </p:spTree>
    <p:extLst>
      <p:ext uri="{BB962C8B-B14F-4D97-AF65-F5344CB8AC3E}">
        <p14:creationId xmlns:p14="http://schemas.microsoft.com/office/powerpoint/2010/main" val="92937690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sr-Latn-RS" dirty="0" smtClean="0"/>
              <a:t>P</a:t>
            </a:r>
            <a:r>
              <a:rPr lang="en-US" dirty="0" err="1" smtClean="0"/>
              <a:t>obijaju</a:t>
            </a:r>
            <a:r>
              <a:rPr lang="en-US" dirty="0" smtClean="0"/>
              <a:t> </a:t>
            </a:r>
            <a:r>
              <a:rPr lang="en-US" dirty="0"/>
              <a:t>se: </a:t>
            </a:r>
            <a:r>
              <a:rPr lang="en-US" dirty="0" err="1"/>
              <a:t>pravni</a:t>
            </a:r>
            <a:r>
              <a:rPr lang="en-US" dirty="0"/>
              <a:t> </a:t>
            </a:r>
            <a:r>
              <a:rPr lang="en-US" dirty="0" err="1"/>
              <a:t>poslovi</a:t>
            </a:r>
            <a:r>
              <a:rPr lang="en-US" dirty="0"/>
              <a:t> i </a:t>
            </a:r>
            <a:r>
              <a:rPr lang="en-US" dirty="0" err="1"/>
              <a:t>pravne</a:t>
            </a:r>
            <a:r>
              <a:rPr lang="en-US" dirty="0"/>
              <a:t> </a:t>
            </a:r>
            <a:r>
              <a:rPr lang="en-US" dirty="0" err="1"/>
              <a:t>radnje</a:t>
            </a:r>
            <a:r>
              <a:rPr lang="en-US" dirty="0"/>
              <a:t> </a:t>
            </a:r>
            <a:r>
              <a:rPr lang="en-US" dirty="0" err="1"/>
              <a:t>preduzete</a:t>
            </a:r>
            <a:r>
              <a:rPr lang="en-US" dirty="0"/>
              <a:t> </a:t>
            </a:r>
            <a:r>
              <a:rPr lang="en-US" dirty="0" err="1"/>
              <a:t>odnosno</a:t>
            </a:r>
            <a:r>
              <a:rPr lang="en-US" dirty="0"/>
              <a:t> </a:t>
            </a:r>
            <a:r>
              <a:rPr lang="en-US" dirty="0" err="1"/>
              <a:t>zaključeni</a:t>
            </a:r>
            <a:r>
              <a:rPr lang="en-US" dirty="0"/>
              <a:t> pre </a:t>
            </a:r>
            <a:r>
              <a:rPr lang="en-US" dirty="0" err="1"/>
              <a:t>otvaranja</a:t>
            </a:r>
            <a:r>
              <a:rPr lang="en-US" dirty="0"/>
              <a:t> </a:t>
            </a:r>
            <a:r>
              <a:rPr lang="en-US" dirty="0" err="1"/>
              <a:t>stečaja</a:t>
            </a:r>
            <a:r>
              <a:rPr lang="en-US" dirty="0"/>
              <a:t>. </a:t>
            </a:r>
            <a:endParaRPr lang="sr-Latn-RS" dirty="0" smtClean="0"/>
          </a:p>
          <a:p>
            <a:endParaRPr lang="en-US" dirty="0"/>
          </a:p>
          <a:p>
            <a:r>
              <a:rPr lang="en-US" dirty="0"/>
              <a:t>Da bi se </a:t>
            </a:r>
            <a:r>
              <a:rPr lang="en-US" dirty="0" err="1"/>
              <a:t>pravni</a:t>
            </a:r>
            <a:r>
              <a:rPr lang="en-US" dirty="0"/>
              <a:t> </a:t>
            </a:r>
            <a:r>
              <a:rPr lang="en-US" dirty="0" err="1"/>
              <a:t>posao</a:t>
            </a:r>
            <a:r>
              <a:rPr lang="en-US" dirty="0"/>
              <a:t> </a:t>
            </a:r>
            <a:r>
              <a:rPr lang="en-US" dirty="0" err="1"/>
              <a:t>ili</a:t>
            </a:r>
            <a:r>
              <a:rPr lang="en-US" dirty="0"/>
              <a:t> </a:t>
            </a:r>
            <a:r>
              <a:rPr lang="en-US" dirty="0" err="1"/>
              <a:t>pravna</a:t>
            </a:r>
            <a:r>
              <a:rPr lang="en-US" dirty="0"/>
              <a:t> </a:t>
            </a:r>
            <a:r>
              <a:rPr lang="en-US" dirty="0" err="1"/>
              <a:t>radnja</a:t>
            </a:r>
            <a:r>
              <a:rPr lang="en-US" dirty="0"/>
              <a:t> </a:t>
            </a:r>
            <a:r>
              <a:rPr lang="en-US" dirty="0" err="1"/>
              <a:t>pobijali</a:t>
            </a:r>
            <a:r>
              <a:rPr lang="en-US" dirty="0"/>
              <a:t>, </a:t>
            </a:r>
            <a:r>
              <a:rPr lang="en-US" dirty="0" err="1"/>
              <a:t>uslov</a:t>
            </a:r>
            <a:r>
              <a:rPr lang="en-US" dirty="0"/>
              <a:t> je da je </a:t>
            </a:r>
            <a:r>
              <a:rPr lang="en-US" dirty="0" err="1"/>
              <a:t>tim</a:t>
            </a:r>
            <a:r>
              <a:rPr lang="en-US" dirty="0"/>
              <a:t> </a:t>
            </a:r>
            <a:r>
              <a:rPr lang="en-US" dirty="0" err="1"/>
              <a:t>radnjama</a:t>
            </a:r>
            <a:r>
              <a:rPr lang="en-US" dirty="0"/>
              <a:t> </a:t>
            </a:r>
            <a:r>
              <a:rPr lang="en-US" dirty="0" err="1"/>
              <a:t>došlo</a:t>
            </a:r>
            <a:r>
              <a:rPr lang="en-US" dirty="0"/>
              <a:t> do</a:t>
            </a:r>
            <a:r>
              <a:rPr lang="en-US" dirty="0" smtClean="0"/>
              <a:t>:</a:t>
            </a:r>
            <a:endParaRPr lang="sr-Latn-RS" dirty="0" smtClean="0"/>
          </a:p>
          <a:p>
            <a:endParaRPr lang="en-US" dirty="0"/>
          </a:p>
          <a:p>
            <a:pPr>
              <a:buFont typeface="Wingdings" pitchFamily="2" charset="2"/>
              <a:buChar char="q"/>
            </a:pPr>
            <a:r>
              <a:rPr lang="en-US" b="1" dirty="0"/>
              <a:t>1. </a:t>
            </a:r>
            <a:r>
              <a:rPr lang="en-US" b="1" dirty="0" err="1"/>
              <a:t>narušavanja</a:t>
            </a:r>
            <a:r>
              <a:rPr lang="en-US" b="1" dirty="0"/>
              <a:t> </a:t>
            </a:r>
            <a:r>
              <a:rPr lang="en-US" b="1" dirty="0" err="1"/>
              <a:t>ravnomernog</a:t>
            </a:r>
            <a:r>
              <a:rPr lang="en-US" b="1" dirty="0"/>
              <a:t> </a:t>
            </a:r>
            <a:r>
              <a:rPr lang="en-US" b="1" dirty="0" err="1"/>
              <a:t>namirenja</a:t>
            </a:r>
            <a:r>
              <a:rPr lang="en-US" b="1" dirty="0"/>
              <a:t> </a:t>
            </a:r>
            <a:r>
              <a:rPr lang="en-US" b="1" dirty="0" err="1"/>
              <a:t>poverilaca</a:t>
            </a:r>
            <a:r>
              <a:rPr lang="en-US" b="1" dirty="0"/>
              <a:t>, </a:t>
            </a:r>
            <a:r>
              <a:rPr lang="en-US" b="1" dirty="0" err="1"/>
              <a:t>ili</a:t>
            </a:r>
            <a:r>
              <a:rPr lang="en-US" b="1" dirty="0"/>
              <a:t> </a:t>
            </a:r>
          </a:p>
          <a:p>
            <a:pPr>
              <a:buFont typeface="Wingdings" pitchFamily="2" charset="2"/>
              <a:buChar char="q"/>
            </a:pPr>
            <a:r>
              <a:rPr lang="en-US" b="1" dirty="0"/>
              <a:t>2. da </a:t>
            </a:r>
            <a:r>
              <a:rPr lang="en-US" b="1" dirty="0" err="1"/>
              <a:t>su</a:t>
            </a:r>
            <a:r>
              <a:rPr lang="en-US" b="1" dirty="0"/>
              <a:t> </a:t>
            </a:r>
            <a:r>
              <a:rPr lang="en-US" b="1" dirty="0" err="1"/>
              <a:t>poverioci</a:t>
            </a:r>
            <a:r>
              <a:rPr lang="en-US" b="1" dirty="0"/>
              <a:t> </a:t>
            </a:r>
            <a:r>
              <a:rPr lang="en-US" b="1" dirty="0" err="1"/>
              <a:t>oštećeni</a:t>
            </a:r>
            <a:r>
              <a:rPr lang="en-US" b="1" dirty="0"/>
              <a:t>, </a:t>
            </a:r>
            <a:r>
              <a:rPr lang="en-US" b="1" dirty="0" err="1"/>
              <a:t>ili</a:t>
            </a:r>
            <a:endParaRPr lang="en-US" b="1" dirty="0"/>
          </a:p>
          <a:p>
            <a:pPr>
              <a:buFont typeface="Wingdings" pitchFamily="2" charset="2"/>
              <a:buChar char="q"/>
            </a:pPr>
            <a:r>
              <a:rPr lang="en-US" b="1" dirty="0"/>
              <a:t>3. da </a:t>
            </a:r>
            <a:r>
              <a:rPr lang="en-US" b="1" dirty="0" err="1"/>
              <a:t>su</a:t>
            </a:r>
            <a:r>
              <a:rPr lang="en-US" b="1" dirty="0"/>
              <a:t> </a:t>
            </a:r>
            <a:r>
              <a:rPr lang="en-US" b="1" dirty="0" err="1"/>
              <a:t>tim</a:t>
            </a:r>
            <a:r>
              <a:rPr lang="en-US" b="1" dirty="0"/>
              <a:t> </a:t>
            </a:r>
            <a:r>
              <a:rPr lang="en-US" b="1" dirty="0" err="1"/>
              <a:t>poslovima</a:t>
            </a:r>
            <a:r>
              <a:rPr lang="en-US" b="1" dirty="0"/>
              <a:t> </a:t>
            </a:r>
            <a:r>
              <a:rPr lang="en-US" b="1" dirty="0" err="1"/>
              <a:t>ili</a:t>
            </a:r>
            <a:r>
              <a:rPr lang="en-US" b="1" dirty="0"/>
              <a:t> </a:t>
            </a:r>
            <a:r>
              <a:rPr lang="en-US" b="1" dirty="0" err="1"/>
              <a:t>radnjama</a:t>
            </a:r>
            <a:r>
              <a:rPr lang="en-US" b="1" dirty="0"/>
              <a:t> </a:t>
            </a:r>
            <a:r>
              <a:rPr lang="en-US" b="1" dirty="0" err="1"/>
              <a:t>pojedini</a:t>
            </a:r>
            <a:r>
              <a:rPr lang="en-US" b="1" dirty="0"/>
              <a:t> </a:t>
            </a:r>
            <a:r>
              <a:rPr lang="en-US" b="1" dirty="0" err="1"/>
              <a:t>poverioci</a:t>
            </a:r>
            <a:r>
              <a:rPr lang="en-US" b="1" dirty="0"/>
              <a:t> </a:t>
            </a:r>
            <a:r>
              <a:rPr lang="en-US" b="1" dirty="0" err="1"/>
              <a:t>pogodovani</a:t>
            </a:r>
            <a:r>
              <a:rPr lang="en-US" b="1" dirty="0"/>
              <a:t>.</a:t>
            </a:r>
          </a:p>
          <a:p>
            <a:endParaRPr lang="en-US" dirty="0"/>
          </a:p>
        </p:txBody>
      </p:sp>
      <p:sp>
        <p:nvSpPr>
          <p:cNvPr id="3" name="Rectangle 2"/>
          <p:cNvSpPr/>
          <p:nvPr/>
        </p:nvSpPr>
        <p:spPr>
          <a:xfrm>
            <a:off x="3215680" y="887027"/>
            <a:ext cx="3822030" cy="774571"/>
          </a:xfrm>
          <a:prstGeom prst="rect">
            <a:avLst/>
          </a:prstGeom>
        </p:spPr>
        <p:txBody>
          <a:bodyPr wrap="square">
            <a:spAutoFit/>
          </a:bodyPr>
          <a:lstStyle/>
          <a:p>
            <a:pPr algn="ctr" defTabSz="457200">
              <a:spcBef>
                <a:spcPts val="1000"/>
              </a:spcBef>
              <a:buClr>
                <a:srgbClr val="1CADE4"/>
              </a:buClr>
              <a:buSzPct val="80000"/>
            </a:pPr>
            <a:r>
              <a:rPr lang="sr-Latn-RS" dirty="0">
                <a:solidFill>
                  <a:schemeClr val="accent2">
                    <a:lumMod val="75000"/>
                  </a:schemeClr>
                </a:solidFill>
              </a:rPr>
              <a:t>OPŠTI USLOVI</a:t>
            </a:r>
          </a:p>
          <a:p>
            <a:pPr algn="ctr" defTabSz="457200">
              <a:spcBef>
                <a:spcPts val="1000"/>
              </a:spcBef>
              <a:buClr>
                <a:srgbClr val="1CADE4"/>
              </a:buClr>
              <a:buSzPct val="80000"/>
            </a:pPr>
            <a:r>
              <a:rPr lang="sr-Latn-RS" dirty="0">
                <a:solidFill>
                  <a:schemeClr val="accent2">
                    <a:lumMod val="75000"/>
                  </a:schemeClr>
                </a:solidFill>
              </a:rPr>
              <a:t>Član 119 Zakona o stečaju</a:t>
            </a:r>
          </a:p>
        </p:txBody>
      </p:sp>
    </p:spTree>
    <p:extLst>
      <p:ext uri="{BB962C8B-B14F-4D97-AF65-F5344CB8AC3E}">
        <p14:creationId xmlns:p14="http://schemas.microsoft.com/office/powerpoint/2010/main" val="4090824194"/>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sr-Latn-RS" sz="1900" dirty="0"/>
              <a:t>                    </a:t>
            </a:r>
            <a:r>
              <a:rPr lang="sr-Latn-RS" sz="1900" b="1" dirty="0"/>
              <a:t>Nevažeći ugovori</a:t>
            </a:r>
            <a:r>
              <a:rPr lang="sr-Latn-RS" sz="1900" b="1" dirty="0"/>
              <a:t>                                  </a:t>
            </a:r>
            <a:endParaRPr lang="sr-Latn-RS" sz="1900" b="1" dirty="0"/>
          </a:p>
          <a:p>
            <a:r>
              <a:rPr lang="sr-Latn-RS" sz="1900" dirty="0"/>
              <a:t> </a:t>
            </a:r>
            <a:r>
              <a:rPr lang="sr-Latn-RS" sz="1900" b="1" dirty="0"/>
              <a:t>Apsolutno ništavi</a:t>
            </a:r>
          </a:p>
          <a:p>
            <a:pPr lvl="4">
              <a:buFont typeface="Wingdings" pitchFamily="2" charset="2"/>
              <a:buChar char="§"/>
            </a:pPr>
            <a:r>
              <a:rPr lang="sr-Latn-RS" sz="1900" dirty="0"/>
              <a:t>Ne mogu  biti predmet pobijanja</a:t>
            </a:r>
          </a:p>
          <a:p>
            <a:pPr lvl="4">
              <a:buFont typeface="Wingdings" pitchFamily="2" charset="2"/>
              <a:buChar char="§"/>
            </a:pPr>
            <a:r>
              <a:rPr lang="sr-Latn-RS" sz="1900" dirty="0"/>
              <a:t>Izuzetak član 103 stav 2 Zakona o o obligacionim odnosima</a:t>
            </a:r>
            <a:endParaRPr lang="sr-Latn-RS" sz="1900" dirty="0"/>
          </a:p>
          <a:p>
            <a:r>
              <a:rPr lang="sr-Latn-RS" sz="1900" dirty="0"/>
              <a:t> </a:t>
            </a:r>
            <a:r>
              <a:rPr lang="sr-Latn-RS" sz="1900" b="1" dirty="0"/>
              <a:t>Relativno ništavi</a:t>
            </a:r>
          </a:p>
          <a:p>
            <a:pPr>
              <a:buFont typeface="Wingdings" pitchFamily="2" charset="2"/>
              <a:buChar char="§"/>
            </a:pPr>
            <a:r>
              <a:rPr lang="sr-Latn-RS" sz="1900" b="1" dirty="0"/>
              <a:t> </a:t>
            </a:r>
            <a:r>
              <a:rPr lang="sr-Latn-RS" sz="1900" b="1" dirty="0"/>
              <a:t>                           </a:t>
            </a:r>
            <a:r>
              <a:rPr lang="sr-Latn-RS" sz="1900" dirty="0"/>
              <a:t>Mogu biti predmet pobijanja pod             					određenim uslovima</a:t>
            </a:r>
          </a:p>
          <a:p>
            <a:pPr marL="0" indent="0">
              <a:buNone/>
            </a:pPr>
            <a:r>
              <a:rPr lang="sr-Latn-RS" sz="1900" dirty="0"/>
              <a:t>                  </a:t>
            </a:r>
          </a:p>
          <a:p>
            <a:pPr marL="0" indent="0">
              <a:buNone/>
            </a:pPr>
            <a:r>
              <a:rPr lang="sr-Latn-RS" sz="1900" dirty="0"/>
              <a:t>	</a:t>
            </a:r>
            <a:r>
              <a:rPr lang="sr-Latn-RS" sz="1900" dirty="0"/>
              <a:t>	      </a:t>
            </a:r>
            <a:r>
              <a:rPr lang="sr-Latn-RS" sz="1900" b="1" dirty="0"/>
              <a:t>Punovažan pravni posao </a:t>
            </a:r>
            <a:endParaRPr lang="sr-Latn-RS" sz="1900" b="1" dirty="0"/>
          </a:p>
          <a:p>
            <a:r>
              <a:rPr lang="sr-Latn-RS" sz="1900" dirty="0"/>
              <a:t>Obavezan uslov</a:t>
            </a:r>
            <a:endParaRPr lang="en-US" sz="1900" dirty="0"/>
          </a:p>
          <a:p>
            <a:endParaRPr lang="en-US" dirty="0"/>
          </a:p>
        </p:txBody>
      </p:sp>
      <p:sp>
        <p:nvSpPr>
          <p:cNvPr id="3" name="Rectangle 2"/>
          <p:cNvSpPr/>
          <p:nvPr/>
        </p:nvSpPr>
        <p:spPr>
          <a:xfrm>
            <a:off x="2999656" y="1245148"/>
            <a:ext cx="4320480" cy="369332"/>
          </a:xfrm>
          <a:prstGeom prst="rect">
            <a:avLst/>
          </a:prstGeom>
        </p:spPr>
        <p:txBody>
          <a:bodyPr wrap="square">
            <a:spAutoFit/>
          </a:bodyPr>
          <a:lstStyle/>
          <a:p>
            <a:pPr algn="ctr" defTabSz="457200">
              <a:spcBef>
                <a:spcPts val="1000"/>
              </a:spcBef>
              <a:buClr>
                <a:srgbClr val="1CADE4"/>
              </a:buClr>
              <a:buSzPct val="80000"/>
            </a:pPr>
            <a:r>
              <a:rPr lang="sr-Latn-RS" dirty="0">
                <a:solidFill>
                  <a:schemeClr val="accent2">
                    <a:lumMod val="75000"/>
                  </a:schemeClr>
                </a:solidFill>
              </a:rPr>
              <a:t>PREDMET POBIJANJA</a:t>
            </a:r>
          </a:p>
        </p:txBody>
      </p:sp>
    </p:spTree>
    <p:extLst>
      <p:ext uri="{BB962C8B-B14F-4D97-AF65-F5344CB8AC3E}">
        <p14:creationId xmlns:p14="http://schemas.microsoft.com/office/powerpoint/2010/main" val="128515903"/>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sr-Latn-RS" dirty="0" smtClean="0"/>
          </a:p>
          <a:p>
            <a:endParaRPr lang="sr-Latn-RS" dirty="0"/>
          </a:p>
          <a:p>
            <a:pPr algn="just"/>
            <a:r>
              <a:rPr lang="sr-Latn-RS" dirty="0" smtClean="0"/>
              <a:t>Predmet </a:t>
            </a:r>
            <a:r>
              <a:rPr lang="sr-Latn-RS" dirty="0"/>
              <a:t>pobijanja su pravni poslovi i pravna radnja stečajnog dužnika </a:t>
            </a:r>
            <a:endParaRPr lang="sr-Latn-RS" dirty="0" smtClean="0"/>
          </a:p>
          <a:p>
            <a:pPr algn="just"/>
            <a:r>
              <a:rPr lang="sr-Latn-RS" dirty="0" smtClean="0"/>
              <a:t>preduzeta </a:t>
            </a:r>
            <a:r>
              <a:rPr lang="sr-Latn-RS" dirty="0"/>
              <a:t>pre </a:t>
            </a:r>
            <a:r>
              <a:rPr lang="sr-Latn-RS" dirty="0" smtClean="0"/>
              <a:t>otvaranja </a:t>
            </a:r>
            <a:r>
              <a:rPr lang="sr-Latn-RS" dirty="0"/>
              <a:t>stečajnog postupka, </a:t>
            </a:r>
            <a:endParaRPr lang="sr-Latn-RS" dirty="0" smtClean="0"/>
          </a:p>
          <a:p>
            <a:pPr algn="just"/>
            <a:r>
              <a:rPr lang="sr-Latn-RS" dirty="0" smtClean="0"/>
              <a:t>koja </a:t>
            </a:r>
            <a:r>
              <a:rPr lang="sr-Latn-RS" dirty="0"/>
              <a:t>za posledicu ima smanjenje imovine stečajnog </a:t>
            </a:r>
            <a:r>
              <a:rPr lang="sr-Latn-RS" dirty="0" smtClean="0"/>
              <a:t>dužnika, </a:t>
            </a:r>
          </a:p>
          <a:p>
            <a:pPr algn="just"/>
            <a:r>
              <a:rPr lang="sr-Latn-RS" dirty="0" smtClean="0"/>
              <a:t>usled </a:t>
            </a:r>
            <a:r>
              <a:rPr lang="sr-Latn-RS" dirty="0"/>
              <a:t>čega poverioci ne mogu da se namire u punom </a:t>
            </a:r>
            <a:r>
              <a:rPr lang="sr-Latn-RS" dirty="0" smtClean="0"/>
              <a:t>iznosu.</a:t>
            </a:r>
            <a:endParaRPr lang="sr-Latn-RS" dirty="0"/>
          </a:p>
          <a:p>
            <a:endParaRPr lang="en-US" dirty="0"/>
          </a:p>
        </p:txBody>
      </p:sp>
      <p:sp>
        <p:nvSpPr>
          <p:cNvPr id="4" name="Rectangle 3"/>
          <p:cNvSpPr/>
          <p:nvPr/>
        </p:nvSpPr>
        <p:spPr>
          <a:xfrm>
            <a:off x="3087123" y="1716091"/>
            <a:ext cx="4340374" cy="369332"/>
          </a:xfrm>
          <a:prstGeom prst="rect">
            <a:avLst/>
          </a:prstGeom>
        </p:spPr>
        <p:txBody>
          <a:bodyPr wrap="square">
            <a:spAutoFit/>
          </a:bodyPr>
          <a:lstStyle/>
          <a:p>
            <a:pPr algn="ctr" defTabSz="457200">
              <a:spcBef>
                <a:spcPts val="1000"/>
              </a:spcBef>
              <a:buClr>
                <a:srgbClr val="1CADE4"/>
              </a:buClr>
              <a:buSzPct val="80000"/>
            </a:pPr>
            <a:r>
              <a:rPr lang="sr-Latn-RS" dirty="0">
                <a:solidFill>
                  <a:schemeClr val="accent2">
                    <a:lumMod val="75000"/>
                  </a:schemeClr>
                </a:solidFill>
              </a:rPr>
              <a:t>PREDMET POBIJANJA</a:t>
            </a:r>
          </a:p>
        </p:txBody>
      </p:sp>
    </p:spTree>
    <p:extLst>
      <p:ext uri="{BB962C8B-B14F-4D97-AF65-F5344CB8AC3E}">
        <p14:creationId xmlns:p14="http://schemas.microsoft.com/office/powerpoint/2010/main" val="608012864"/>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sr-Latn-RS" dirty="0" smtClean="0"/>
              <a:t>	</a:t>
            </a:r>
          </a:p>
          <a:p>
            <a:r>
              <a:rPr lang="en-US" sz="2900" dirty="0" err="1"/>
              <a:t>Pravni</a:t>
            </a:r>
            <a:r>
              <a:rPr lang="en-US" sz="2900" dirty="0"/>
              <a:t> </a:t>
            </a:r>
            <a:r>
              <a:rPr lang="en-US" sz="2900" dirty="0" err="1"/>
              <a:t>poslovi</a:t>
            </a:r>
            <a:r>
              <a:rPr lang="en-US" sz="2900" dirty="0"/>
              <a:t> </a:t>
            </a:r>
            <a:endParaRPr lang="sr-Latn-RS" sz="2900" dirty="0"/>
          </a:p>
          <a:p>
            <a:pPr marL="0" indent="0">
              <a:buNone/>
            </a:pPr>
            <a:r>
              <a:rPr lang="sr-Latn-RS" sz="2900" dirty="0"/>
              <a:t>                      koji </a:t>
            </a:r>
            <a:r>
              <a:rPr lang="en-US" sz="2900" dirty="0" err="1"/>
              <a:t>mogu</a:t>
            </a:r>
            <a:r>
              <a:rPr lang="en-US" sz="2900" dirty="0"/>
              <a:t> </a:t>
            </a:r>
            <a:r>
              <a:rPr lang="en-US" sz="2900" dirty="0" err="1"/>
              <a:t>biti</a:t>
            </a:r>
            <a:r>
              <a:rPr lang="en-US" sz="2900" dirty="0"/>
              <a:t> </a:t>
            </a:r>
            <a:endParaRPr lang="sr-Latn-RS" sz="2900" dirty="0"/>
          </a:p>
          <a:p>
            <a:pPr marL="0" indent="0">
              <a:buNone/>
            </a:pPr>
            <a:r>
              <a:rPr lang="sr-Latn-RS" sz="2900" dirty="0"/>
              <a:t>	</a:t>
            </a:r>
            <a:r>
              <a:rPr lang="sr-Latn-RS" sz="2900" dirty="0"/>
              <a:t>                </a:t>
            </a:r>
            <a:r>
              <a:rPr lang="en-US" sz="2900" dirty="0"/>
              <a:t>i </a:t>
            </a:r>
            <a:r>
              <a:rPr lang="en-US" sz="2900" dirty="0" err="1"/>
              <a:t>jednostrani</a:t>
            </a:r>
            <a:r>
              <a:rPr lang="en-US" sz="2900" dirty="0"/>
              <a:t> i </a:t>
            </a:r>
            <a:r>
              <a:rPr lang="en-US" sz="2900" dirty="0" err="1"/>
              <a:t>dvostrani</a:t>
            </a:r>
            <a:r>
              <a:rPr lang="en-US" sz="2900" dirty="0"/>
              <a:t>, </a:t>
            </a:r>
            <a:r>
              <a:rPr lang="en-US" sz="2900" dirty="0" err="1"/>
              <a:t>teretni</a:t>
            </a:r>
            <a:r>
              <a:rPr lang="en-US" sz="2900" dirty="0"/>
              <a:t> i </a:t>
            </a:r>
            <a:r>
              <a:rPr lang="en-US" sz="2900" dirty="0" err="1"/>
              <a:t>besteretni</a:t>
            </a:r>
            <a:r>
              <a:rPr lang="en-US" sz="2900" dirty="0"/>
              <a:t>. </a:t>
            </a:r>
          </a:p>
          <a:p>
            <a:r>
              <a:rPr lang="sr-Latn-RS" sz="2900" dirty="0"/>
              <a:t>Pravne radnje </a:t>
            </a:r>
          </a:p>
          <a:p>
            <a:pPr marL="0" indent="0">
              <a:buNone/>
            </a:pPr>
            <a:r>
              <a:rPr lang="sr-Latn-RS" sz="2900" dirty="0"/>
              <a:t>	</a:t>
            </a:r>
            <a:r>
              <a:rPr lang="sr-Latn-RS" sz="2900" dirty="0"/>
              <a:t>                k</a:t>
            </a:r>
            <a:r>
              <a:rPr lang="en-US" sz="2900" dirty="0" err="1"/>
              <a:t>oje</a:t>
            </a:r>
            <a:r>
              <a:rPr lang="en-US" sz="2900" dirty="0"/>
              <a:t> </a:t>
            </a:r>
            <a:r>
              <a:rPr lang="en-US" sz="2900" dirty="0" err="1"/>
              <a:t>su</a:t>
            </a:r>
            <a:r>
              <a:rPr lang="en-US" sz="2900" dirty="0"/>
              <a:t> </a:t>
            </a:r>
            <a:r>
              <a:rPr lang="en-US" sz="2900" dirty="0" err="1"/>
              <a:t>aktivno</a:t>
            </a:r>
            <a:r>
              <a:rPr lang="en-US" sz="2900" dirty="0"/>
              <a:t> </a:t>
            </a:r>
            <a:r>
              <a:rPr lang="en-US" sz="2900" dirty="0" err="1"/>
              <a:t>preduzete</a:t>
            </a:r>
            <a:r>
              <a:rPr lang="sr-Latn-RS" sz="2900" dirty="0"/>
              <a:t> </a:t>
            </a:r>
          </a:p>
          <a:p>
            <a:pPr marL="0" indent="0">
              <a:buNone/>
            </a:pPr>
            <a:r>
              <a:rPr lang="sr-Latn-RS" sz="2900" dirty="0"/>
              <a:t>	</a:t>
            </a:r>
            <a:r>
              <a:rPr lang="sr-Latn-RS" sz="2900" dirty="0"/>
              <a:t>                </a:t>
            </a:r>
            <a:r>
              <a:rPr lang="en-US" sz="2900" dirty="0"/>
              <a:t>i </a:t>
            </a:r>
            <a:r>
              <a:rPr lang="en-US" sz="2900" dirty="0" err="1"/>
              <a:t>pravne</a:t>
            </a:r>
            <a:r>
              <a:rPr lang="en-US" sz="2900" dirty="0"/>
              <a:t> </a:t>
            </a:r>
            <a:r>
              <a:rPr lang="en-US" sz="2900" dirty="0" err="1"/>
              <a:t>radnje</a:t>
            </a:r>
            <a:r>
              <a:rPr lang="en-US" sz="2900" dirty="0"/>
              <a:t> </a:t>
            </a:r>
            <a:r>
              <a:rPr lang="sr-Latn-RS" sz="2900" dirty="0"/>
              <a:t> </a:t>
            </a:r>
            <a:r>
              <a:rPr lang="en-US" sz="2900" dirty="0" err="1"/>
              <a:t>propuštanja</a:t>
            </a:r>
            <a:r>
              <a:rPr lang="en-US" sz="2900" dirty="0"/>
              <a:t>. </a:t>
            </a:r>
            <a:endParaRPr lang="sr-Latn-RS" sz="2900" dirty="0"/>
          </a:p>
          <a:p>
            <a:pPr marL="0" indent="0">
              <a:buNone/>
            </a:pPr>
            <a:r>
              <a:rPr lang="sr-Latn-RS" sz="2900" dirty="0"/>
              <a:t>	</a:t>
            </a:r>
          </a:p>
          <a:p>
            <a:pPr marL="0" indent="0">
              <a:buNone/>
            </a:pPr>
            <a:r>
              <a:rPr lang="sr-Latn-RS" sz="2900" dirty="0"/>
              <a:t>Pobijaju se i </a:t>
            </a:r>
            <a:r>
              <a:rPr lang="en-US" sz="2900" dirty="0" err="1"/>
              <a:t>pravni</a:t>
            </a:r>
            <a:r>
              <a:rPr lang="en-US" sz="2900" dirty="0"/>
              <a:t> </a:t>
            </a:r>
            <a:r>
              <a:rPr lang="en-US" sz="2900" dirty="0" err="1"/>
              <a:t>poslovi</a:t>
            </a:r>
            <a:r>
              <a:rPr lang="en-US" sz="2900" dirty="0"/>
              <a:t> i </a:t>
            </a:r>
            <a:r>
              <a:rPr lang="en-US" sz="2900" dirty="0" err="1"/>
              <a:t>pravne</a:t>
            </a:r>
            <a:r>
              <a:rPr lang="en-US" sz="2900" dirty="0"/>
              <a:t> </a:t>
            </a:r>
            <a:r>
              <a:rPr lang="en-US" sz="2900" dirty="0" err="1"/>
              <a:t>radnje</a:t>
            </a:r>
            <a:r>
              <a:rPr lang="en-US" sz="2900" dirty="0"/>
              <a:t>: </a:t>
            </a:r>
          </a:p>
          <a:p>
            <a:r>
              <a:rPr lang="sr-Latn-RS" sz="2900" dirty="0"/>
              <a:t>-</a:t>
            </a:r>
            <a:r>
              <a:rPr lang="en-US" sz="2900" dirty="0"/>
              <a:t> </a:t>
            </a:r>
            <a:r>
              <a:rPr lang="en-US" sz="2900" dirty="0" err="1"/>
              <a:t>za</a:t>
            </a:r>
            <a:r>
              <a:rPr lang="en-US" sz="2900" dirty="0"/>
              <a:t> </a:t>
            </a:r>
            <a:r>
              <a:rPr lang="en-US" sz="2900" dirty="0" err="1"/>
              <a:t>koje</a:t>
            </a:r>
            <a:r>
              <a:rPr lang="en-US" sz="2900" dirty="0"/>
              <a:t> </a:t>
            </a:r>
            <a:r>
              <a:rPr lang="en-US" sz="2900" dirty="0" err="1"/>
              <a:t>postoji</a:t>
            </a:r>
            <a:r>
              <a:rPr lang="en-US" sz="2900" dirty="0"/>
              <a:t> </a:t>
            </a:r>
            <a:r>
              <a:rPr lang="en-US" sz="2900" dirty="0" err="1"/>
              <a:t>izvršna</a:t>
            </a:r>
            <a:r>
              <a:rPr lang="en-US" sz="2900" dirty="0"/>
              <a:t> </a:t>
            </a:r>
            <a:r>
              <a:rPr lang="en-US" sz="2900" dirty="0" err="1"/>
              <a:t>isprava</a:t>
            </a:r>
            <a:r>
              <a:rPr lang="en-US" sz="2900" dirty="0"/>
              <a:t>, </a:t>
            </a:r>
            <a:r>
              <a:rPr lang="en-US" sz="2900" dirty="0" err="1"/>
              <a:t>ili</a:t>
            </a:r>
            <a:r>
              <a:rPr lang="en-US" sz="2900" dirty="0"/>
              <a:t> </a:t>
            </a:r>
          </a:p>
          <a:p>
            <a:r>
              <a:rPr lang="sr-Latn-RS" sz="2900" dirty="0"/>
              <a:t>-</a:t>
            </a:r>
            <a:r>
              <a:rPr lang="en-US" sz="2900" dirty="0"/>
              <a:t> </a:t>
            </a:r>
            <a:r>
              <a:rPr lang="en-US" sz="2900" dirty="0" err="1"/>
              <a:t>su</a:t>
            </a:r>
            <a:r>
              <a:rPr lang="en-US" sz="2900" dirty="0"/>
              <a:t> </a:t>
            </a:r>
            <a:r>
              <a:rPr lang="en-US" sz="2900" dirty="0" err="1"/>
              <a:t>preduzete</a:t>
            </a:r>
            <a:r>
              <a:rPr lang="en-US" sz="2900" dirty="0"/>
              <a:t> u </a:t>
            </a:r>
            <a:r>
              <a:rPr lang="en-US" sz="2900" dirty="0" err="1"/>
              <a:t>postupku</a:t>
            </a:r>
            <a:r>
              <a:rPr lang="en-US" sz="2900" dirty="0"/>
              <a:t> </a:t>
            </a:r>
            <a:r>
              <a:rPr lang="en-US" sz="2900" dirty="0" err="1"/>
              <a:t>prinudnog</a:t>
            </a:r>
            <a:r>
              <a:rPr lang="en-US" sz="2900" dirty="0"/>
              <a:t> </a:t>
            </a:r>
            <a:r>
              <a:rPr lang="en-US" sz="2900" dirty="0" err="1"/>
              <a:t>izvršenja</a:t>
            </a:r>
            <a:r>
              <a:rPr lang="en-US" sz="2900" dirty="0"/>
              <a:t>. </a:t>
            </a:r>
          </a:p>
          <a:p>
            <a:endParaRPr lang="en-US" sz="2900" dirty="0"/>
          </a:p>
        </p:txBody>
      </p:sp>
      <p:sp>
        <p:nvSpPr>
          <p:cNvPr id="3" name="Rectangle 2"/>
          <p:cNvSpPr/>
          <p:nvPr/>
        </p:nvSpPr>
        <p:spPr>
          <a:xfrm>
            <a:off x="3647728" y="1340922"/>
            <a:ext cx="2774148" cy="369332"/>
          </a:xfrm>
          <a:prstGeom prst="rect">
            <a:avLst/>
          </a:prstGeom>
        </p:spPr>
        <p:txBody>
          <a:bodyPr wrap="square">
            <a:spAutoFit/>
          </a:bodyPr>
          <a:lstStyle/>
          <a:p>
            <a:pPr algn="ctr"/>
            <a:r>
              <a:rPr lang="sr-Latn-RS" dirty="0">
                <a:solidFill>
                  <a:schemeClr val="accent2">
                    <a:lumMod val="75000"/>
                  </a:schemeClr>
                </a:solidFill>
              </a:rPr>
              <a:t>PREDMET POBIJANJA </a:t>
            </a:r>
            <a:endParaRPr lang="en-US" dirty="0">
              <a:solidFill>
                <a:schemeClr val="accent2">
                  <a:lumMod val="75000"/>
                </a:schemeClr>
              </a:solidFill>
            </a:endParaRPr>
          </a:p>
        </p:txBody>
      </p:sp>
    </p:spTree>
    <p:extLst>
      <p:ext uri="{BB962C8B-B14F-4D97-AF65-F5344CB8AC3E}">
        <p14:creationId xmlns:p14="http://schemas.microsoft.com/office/powerpoint/2010/main" val="3689842270"/>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a:t>
            </a:r>
            <a:r>
              <a:rPr lang="en-US" dirty="0"/>
              <a:t>. </a:t>
            </a:r>
            <a:r>
              <a:rPr lang="en-US" dirty="0" err="1"/>
              <a:t>uobičajeno</a:t>
            </a:r>
            <a:r>
              <a:rPr lang="en-US" dirty="0"/>
              <a:t> </a:t>
            </a:r>
            <a:r>
              <a:rPr lang="en-US" dirty="0" err="1" smtClean="0"/>
              <a:t>namirenje</a:t>
            </a:r>
            <a:endParaRPr lang="sr-Latn-RS" dirty="0" smtClean="0"/>
          </a:p>
          <a:p>
            <a:endParaRPr lang="en-US" dirty="0"/>
          </a:p>
          <a:p>
            <a:r>
              <a:rPr lang="en-US" dirty="0"/>
              <a:t>2. </a:t>
            </a:r>
            <a:r>
              <a:rPr lang="en-US" dirty="0" err="1"/>
              <a:t>neuobičajeno</a:t>
            </a:r>
            <a:r>
              <a:rPr lang="en-US" dirty="0"/>
              <a:t> </a:t>
            </a:r>
            <a:r>
              <a:rPr lang="en-US" dirty="0" err="1" smtClean="0"/>
              <a:t>namirenje</a:t>
            </a:r>
            <a:endParaRPr lang="sr-Latn-RS" dirty="0" smtClean="0"/>
          </a:p>
          <a:p>
            <a:endParaRPr lang="en-US" dirty="0"/>
          </a:p>
          <a:p>
            <a:r>
              <a:rPr lang="en-US" dirty="0"/>
              <a:t>3. </a:t>
            </a:r>
            <a:r>
              <a:rPr lang="en-US" dirty="0" err="1"/>
              <a:t>neposredno</a:t>
            </a:r>
            <a:r>
              <a:rPr lang="en-US" dirty="0"/>
              <a:t> </a:t>
            </a:r>
            <a:r>
              <a:rPr lang="en-US" dirty="0" err="1"/>
              <a:t>oštećenje</a:t>
            </a:r>
            <a:r>
              <a:rPr lang="en-US" dirty="0"/>
              <a:t> </a:t>
            </a:r>
            <a:r>
              <a:rPr lang="en-US" dirty="0" err="1" smtClean="0"/>
              <a:t>poverilaca</a:t>
            </a:r>
            <a:endParaRPr lang="sr-Latn-RS" dirty="0" smtClean="0"/>
          </a:p>
          <a:p>
            <a:endParaRPr lang="en-US" dirty="0"/>
          </a:p>
          <a:p>
            <a:r>
              <a:rPr lang="en-US" dirty="0"/>
              <a:t>4. </a:t>
            </a:r>
            <a:r>
              <a:rPr lang="en-US" dirty="0" err="1"/>
              <a:t>namerno</a:t>
            </a:r>
            <a:r>
              <a:rPr lang="en-US" dirty="0"/>
              <a:t> </a:t>
            </a:r>
            <a:r>
              <a:rPr lang="en-US" dirty="0" err="1"/>
              <a:t>oštećenje</a:t>
            </a:r>
            <a:r>
              <a:rPr lang="en-US" dirty="0"/>
              <a:t> </a:t>
            </a:r>
            <a:r>
              <a:rPr lang="en-US" dirty="0" err="1" smtClean="0"/>
              <a:t>poverilaca</a:t>
            </a:r>
            <a:endParaRPr lang="sr-Latn-RS" dirty="0" smtClean="0"/>
          </a:p>
          <a:p>
            <a:endParaRPr lang="en-US" dirty="0"/>
          </a:p>
          <a:p>
            <a:r>
              <a:rPr lang="en-US" dirty="0"/>
              <a:t>5. </a:t>
            </a:r>
            <a:r>
              <a:rPr lang="en-US" dirty="0" err="1"/>
              <a:t>poslovi</a:t>
            </a:r>
            <a:r>
              <a:rPr lang="en-US" dirty="0"/>
              <a:t> i </a:t>
            </a:r>
            <a:r>
              <a:rPr lang="en-US" dirty="0" err="1"/>
              <a:t>radnje</a:t>
            </a:r>
            <a:r>
              <a:rPr lang="en-US" dirty="0"/>
              <a:t> </a:t>
            </a:r>
            <a:r>
              <a:rPr lang="en-US" dirty="0" err="1"/>
              <a:t>bez</a:t>
            </a:r>
            <a:r>
              <a:rPr lang="en-US" dirty="0"/>
              <a:t> </a:t>
            </a:r>
            <a:r>
              <a:rPr lang="en-US" dirty="0" err="1"/>
              <a:t>naknade</a:t>
            </a:r>
            <a:r>
              <a:rPr lang="en-US" dirty="0"/>
              <a:t> </a:t>
            </a:r>
            <a:r>
              <a:rPr lang="en-US" dirty="0" err="1"/>
              <a:t>ili</a:t>
            </a:r>
            <a:r>
              <a:rPr lang="en-US" dirty="0"/>
              <a:t> u </a:t>
            </a:r>
            <a:r>
              <a:rPr lang="en-US" dirty="0" err="1"/>
              <a:t>neznatnoj</a:t>
            </a:r>
            <a:r>
              <a:rPr lang="en-US" dirty="0"/>
              <a:t> </a:t>
            </a:r>
            <a:r>
              <a:rPr lang="en-US" dirty="0" err="1"/>
              <a:t>naknadi</a:t>
            </a:r>
            <a:r>
              <a:rPr lang="en-US" dirty="0"/>
              <a:t>.</a:t>
            </a:r>
          </a:p>
          <a:p>
            <a:endParaRPr lang="en-US" dirty="0"/>
          </a:p>
        </p:txBody>
      </p:sp>
      <p:sp>
        <p:nvSpPr>
          <p:cNvPr id="3" name="Rectangle 2"/>
          <p:cNvSpPr/>
          <p:nvPr/>
        </p:nvSpPr>
        <p:spPr>
          <a:xfrm>
            <a:off x="3287689" y="1048822"/>
            <a:ext cx="3719832" cy="369332"/>
          </a:xfrm>
          <a:prstGeom prst="rect">
            <a:avLst/>
          </a:prstGeom>
        </p:spPr>
        <p:txBody>
          <a:bodyPr wrap="square">
            <a:spAutoFit/>
          </a:bodyPr>
          <a:lstStyle/>
          <a:p>
            <a:pPr algn="ctr" defTabSz="457200">
              <a:spcBef>
                <a:spcPts val="1000"/>
              </a:spcBef>
              <a:buClr>
                <a:srgbClr val="1CADE4"/>
              </a:buClr>
              <a:buSzPct val="80000"/>
            </a:pPr>
            <a:r>
              <a:rPr lang="sr-Latn-RS" dirty="0">
                <a:solidFill>
                  <a:schemeClr val="accent2">
                    <a:lumMod val="75000"/>
                  </a:schemeClr>
                </a:solidFill>
              </a:rPr>
              <a:t>OSNOV POBIJANJA</a:t>
            </a:r>
            <a:endParaRPr lang="sr-Latn-RS" dirty="0">
              <a:solidFill>
                <a:schemeClr val="accent2">
                  <a:lumMod val="75000"/>
                </a:schemeClr>
              </a:solidFill>
            </a:endParaRPr>
          </a:p>
        </p:txBody>
      </p:sp>
    </p:spTree>
    <p:extLst>
      <p:ext uri="{BB962C8B-B14F-4D97-AF65-F5344CB8AC3E}">
        <p14:creationId xmlns:p14="http://schemas.microsoft.com/office/powerpoint/2010/main" val="1808234958"/>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611</TotalTime>
  <Words>2000</Words>
  <Application>Microsoft Office PowerPoint</Application>
  <PresentationFormat>Widescreen</PresentationFormat>
  <Paragraphs>239</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Trebuchet MS</vt:lpstr>
      <vt:lpstr>Wingdings</vt:lpstr>
      <vt:lpstr>Wingdings 3</vt:lpstr>
      <vt:lpstr>Facet</vt:lpstr>
      <vt:lpstr>Pobijanje pravnih radnji  stečajnog dužnika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Pobijanje pravnih radnji  stečajnog dužnika</dc:title>
  <dc:creator>Tijana</dc:creator>
  <cp:lastModifiedBy>Zorica ZM. Markovic</cp:lastModifiedBy>
  <cp:revision>58</cp:revision>
  <dcterms:created xsi:type="dcterms:W3CDTF">2016-02-24T20:32:08Z</dcterms:created>
  <dcterms:modified xsi:type="dcterms:W3CDTF">2016-02-26T09:08:29Z</dcterms:modified>
</cp:coreProperties>
</file>